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75" r:id="rId3"/>
    <p:sldId id="274" r:id="rId4"/>
    <p:sldId id="279" r:id="rId5"/>
    <p:sldId id="271" r:id="rId6"/>
    <p:sldId id="281" r:id="rId7"/>
    <p:sldId id="282" r:id="rId8"/>
    <p:sldId id="283" r:id="rId9"/>
    <p:sldId id="284" r:id="rId10"/>
    <p:sldId id="272"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
          <p15:clr>
            <a:srgbClr val="A4A3A4"/>
          </p15:clr>
        </p15:guide>
        <p15:guide id="2" orient="horz" pos="1620">
          <p15:clr>
            <a:srgbClr val="A4A3A4"/>
          </p15:clr>
        </p15:guide>
        <p15:guide id="3" pos="5504">
          <p15:clr>
            <a:srgbClr val="A4A3A4"/>
          </p15:clr>
        </p15:guide>
        <p15:guide id="4" pos="3003">
          <p15:clr>
            <a:srgbClr val="A4A3A4"/>
          </p15:clr>
        </p15:guide>
        <p15:guide id="5" pos="1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39"/>
    <a:srgbClr val="0D6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showGuides="1">
      <p:cViewPr varScale="1">
        <p:scale>
          <a:sx n="156" d="100"/>
          <a:sy n="156" d="100"/>
        </p:scale>
        <p:origin x="360" y="168"/>
      </p:cViewPr>
      <p:guideLst>
        <p:guide orient="horz" pos="257"/>
        <p:guide orient="horz" pos="1620"/>
        <p:guide pos="5504"/>
        <p:guide pos="3003"/>
        <p:guide pos="1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59DEEC-DE7E-CD44-AF7C-218B86874FF2}" type="datetimeFigureOut">
              <a:rPr lang="en-US" smtClean="0"/>
              <a:t>5/31/22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5FB765-8FD2-684F-9F48-543BB2C45950}" type="slidenum">
              <a:rPr lang="en-US" smtClean="0"/>
              <a:t>‹#›</a:t>
            </a:fld>
            <a:endParaRPr lang="en-US"/>
          </a:p>
        </p:txBody>
      </p:sp>
    </p:spTree>
    <p:extLst>
      <p:ext uri="{BB962C8B-B14F-4D97-AF65-F5344CB8AC3E}">
        <p14:creationId xmlns:p14="http://schemas.microsoft.com/office/powerpoint/2010/main" val="5791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89BAF-6959-3046-B943-FEE51985CEF9}" type="datetimeFigureOut">
              <a:rPr lang="en-US" smtClean="0"/>
              <a:t>5/31/22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9760D-F85B-C647-ABC5-35EE68EC79C0}" type="slidenum">
              <a:rPr lang="en-US" smtClean="0"/>
              <a:t>‹#›</a:t>
            </a:fld>
            <a:endParaRPr lang="en-US"/>
          </a:p>
        </p:txBody>
      </p:sp>
    </p:spTree>
    <p:extLst>
      <p:ext uri="{BB962C8B-B14F-4D97-AF65-F5344CB8AC3E}">
        <p14:creationId xmlns:p14="http://schemas.microsoft.com/office/powerpoint/2010/main" val="3550605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t>2</a:t>
            </a:fld>
            <a:endParaRPr lang="en-US"/>
          </a:p>
        </p:txBody>
      </p:sp>
    </p:spTree>
    <p:extLst>
      <p:ext uri="{BB962C8B-B14F-4D97-AF65-F5344CB8AC3E}">
        <p14:creationId xmlns:p14="http://schemas.microsoft.com/office/powerpoint/2010/main" val="64462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t>3</a:t>
            </a:fld>
            <a:endParaRPr lang="en-US"/>
          </a:p>
        </p:txBody>
      </p:sp>
    </p:spTree>
    <p:extLst>
      <p:ext uri="{BB962C8B-B14F-4D97-AF65-F5344CB8AC3E}">
        <p14:creationId xmlns:p14="http://schemas.microsoft.com/office/powerpoint/2010/main" val="29003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t>4</a:t>
            </a:fld>
            <a:endParaRPr lang="en-US"/>
          </a:p>
        </p:txBody>
      </p:sp>
    </p:spTree>
    <p:extLst>
      <p:ext uri="{BB962C8B-B14F-4D97-AF65-F5344CB8AC3E}">
        <p14:creationId xmlns:p14="http://schemas.microsoft.com/office/powerpoint/2010/main" val="202103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t>5</a:t>
            </a:fld>
            <a:endParaRPr lang="en-US"/>
          </a:p>
        </p:txBody>
      </p:sp>
    </p:spTree>
    <p:extLst>
      <p:ext uri="{BB962C8B-B14F-4D97-AF65-F5344CB8AC3E}">
        <p14:creationId xmlns:p14="http://schemas.microsoft.com/office/powerpoint/2010/main" val="37311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9760D-F85B-C647-ABC5-35EE68EC79C0}" type="slidenum">
              <a:rPr lang="en-US" smtClean="0"/>
              <a:t>10</a:t>
            </a:fld>
            <a:endParaRPr lang="en-US"/>
          </a:p>
        </p:txBody>
      </p:sp>
    </p:spTree>
    <p:extLst>
      <p:ext uri="{BB962C8B-B14F-4D97-AF65-F5344CB8AC3E}">
        <p14:creationId xmlns:p14="http://schemas.microsoft.com/office/powerpoint/2010/main" val="37311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CCED60-378B-9D4F-A5CD-C3E0ED5FA883}" type="datetimeFigureOut">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52029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17575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132899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58137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CCED60-378B-9D4F-A5CD-C3E0ED5FA883}" type="datetimeFigureOut">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2983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CED60-378B-9D4F-A5CD-C3E0ED5FA883}" type="datetimeFigureOut">
              <a:rPr lang="en-US" smtClean="0"/>
              <a:t>5/31/22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13554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ECCED60-378B-9D4F-A5CD-C3E0ED5FA883}" type="datetimeFigureOut">
              <a:rPr lang="en-US" smtClean="0"/>
              <a:t>5/31/22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3004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CED60-378B-9D4F-A5CD-C3E0ED5FA883}" type="datetimeFigureOut">
              <a:rPr lang="en-US" smtClean="0"/>
              <a:t>5/31/22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1959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ED60-378B-9D4F-A5CD-C3E0ED5FA883}" type="datetimeFigureOut">
              <a:rPr lang="en-US" smtClean="0"/>
              <a:t>5/31/22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01262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CED60-378B-9D4F-A5CD-C3E0ED5FA883}" type="datetimeFigureOut">
              <a:rPr lang="en-US" smtClean="0"/>
              <a:t>5/31/22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77610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CED60-378B-9D4F-A5CD-C3E0ED5FA883}" type="datetimeFigureOut">
              <a:rPr lang="en-US" smtClean="0"/>
              <a:t>5/31/22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53044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CCED60-378B-9D4F-A5CD-C3E0ED5FA883}" type="datetimeFigureOut">
              <a:rPr lang="en-US" smtClean="0"/>
              <a:t>5/31/22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93403" y="205979"/>
            <a:ext cx="2133600" cy="273844"/>
          </a:xfrm>
          <a:prstGeom prst="rect">
            <a:avLst/>
          </a:prstGeom>
        </p:spPr>
        <p:txBody>
          <a:bodyPr vert="horz" lIns="91440" tIns="45720" rIns="91440" bIns="45720" rtlCol="0" anchor="ctr"/>
          <a:lstStyle>
            <a:lvl1pPr algn="r">
              <a:defRPr sz="1200">
                <a:solidFill>
                  <a:srgbClr val="0D62B2"/>
                </a:solidFill>
              </a:defRPr>
            </a:lvl1pPr>
          </a:lstStyle>
          <a:p>
            <a:fld id="{897B1AD0-CEE0-234F-8740-2B05DEBC40E6}" type="slidenum">
              <a:rPr lang="en-US" smtClean="0"/>
              <a:pPr/>
              <a:t>‹#›</a:t>
            </a:fld>
            <a:endParaRPr lang="en-US" dirty="0"/>
          </a:p>
        </p:txBody>
      </p:sp>
    </p:spTree>
    <p:extLst>
      <p:ext uri="{BB962C8B-B14F-4D97-AF65-F5344CB8AC3E}">
        <p14:creationId xmlns:p14="http://schemas.microsoft.com/office/powerpoint/2010/main" val="108953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mail@petrovamv.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lob.png"/>
          <p:cNvPicPr>
            <a:picLocks noChangeAspect="1"/>
          </p:cNvPicPr>
          <p:nvPr/>
        </p:nvPicPr>
        <p:blipFill rotWithShape="1">
          <a:blip r:embed="rId2">
            <a:extLst>
              <a:ext uri="{28A0092B-C50C-407E-A947-70E740481C1C}">
                <a14:useLocalDpi xmlns:a14="http://schemas.microsoft.com/office/drawing/2010/main" val="0"/>
              </a:ext>
            </a:extLst>
          </a:blip>
          <a:srcRect l="23778" t="20120" r="37119"/>
          <a:stretch/>
        </p:blipFill>
        <p:spPr>
          <a:xfrm>
            <a:off x="4855308" y="0"/>
            <a:ext cx="4288692" cy="492810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3001"/>
            <a:ext cx="9144002" cy="4110036"/>
          </a:xfrm>
          <a:prstGeom prst="rect">
            <a:avLst/>
          </a:prstGeom>
        </p:spPr>
      </p:pic>
      <p:sp>
        <p:nvSpPr>
          <p:cNvPr id="6" name="Title 1"/>
          <p:cNvSpPr txBox="1">
            <a:spLocks/>
          </p:cNvSpPr>
          <p:nvPr/>
        </p:nvSpPr>
        <p:spPr>
          <a:xfrm>
            <a:off x="1562030" y="3658680"/>
            <a:ext cx="7038804" cy="9467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b="1" spc="300" dirty="0">
              <a:solidFill>
                <a:schemeClr val="bg1"/>
              </a:solidFill>
              <a:latin typeface="Trebuchet MS"/>
              <a:cs typeface="Trebuchet MS"/>
            </a:endParaRPr>
          </a:p>
        </p:txBody>
      </p:sp>
      <p:sp>
        <p:nvSpPr>
          <p:cNvPr id="9" name="Subtitle 2"/>
          <p:cNvSpPr txBox="1">
            <a:spLocks/>
          </p:cNvSpPr>
          <p:nvPr/>
        </p:nvSpPr>
        <p:spPr>
          <a:xfrm>
            <a:off x="2359703" y="931626"/>
            <a:ext cx="4687154" cy="869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200" dirty="0">
              <a:solidFill>
                <a:schemeClr val="tx1">
                  <a:lumMod val="65000"/>
                  <a:lumOff val="35000"/>
                </a:schemeClr>
              </a:solidFill>
              <a:latin typeface="Trebuchet MS"/>
              <a:cs typeface="Trebuchet M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4080387" cy="726485"/>
          </a:xfrm>
          <a:prstGeom prst="rect">
            <a:avLst/>
          </a:prstGeom>
          <a:solidFill>
            <a:srgbClr val="0070C0"/>
          </a:solidFill>
        </p:spPr>
      </p:pic>
      <p:sp>
        <p:nvSpPr>
          <p:cNvPr id="5" name="Rectangle 4"/>
          <p:cNvSpPr/>
          <p:nvPr/>
        </p:nvSpPr>
        <p:spPr>
          <a:xfrm>
            <a:off x="-29308" y="4722650"/>
            <a:ext cx="4708770" cy="489233"/>
          </a:xfrm>
          <a:prstGeom prst="rect">
            <a:avLst/>
          </a:prstGeom>
          <a:solidFill>
            <a:srgbClr val="008F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629715" y="4747948"/>
            <a:ext cx="4313515" cy="4150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ru-RU" sz="1700" i="1" dirty="0">
                <a:solidFill>
                  <a:schemeClr val="bg1"/>
                </a:solidFill>
                <a:latin typeface="Trebuchet MS"/>
                <a:cs typeface="Trebuchet MS"/>
              </a:rPr>
              <a:t>Открой Мир в одном университете!</a:t>
            </a:r>
            <a:endParaRPr lang="en-US" sz="1700" i="1" dirty="0">
              <a:solidFill>
                <a:schemeClr val="bg1"/>
              </a:solidFill>
              <a:latin typeface="Trebuchet MS"/>
              <a:cs typeface="Trebuchet MS"/>
            </a:endParaRPr>
          </a:p>
        </p:txBody>
      </p:sp>
      <p:sp>
        <p:nvSpPr>
          <p:cNvPr id="12" name="Title 1"/>
          <p:cNvSpPr txBox="1">
            <a:spLocks/>
          </p:cNvSpPr>
          <p:nvPr/>
        </p:nvSpPr>
        <p:spPr>
          <a:xfrm>
            <a:off x="344129" y="1610295"/>
            <a:ext cx="5802315" cy="1922910"/>
          </a:xfrm>
          <a:prstGeom prst="rect">
            <a:avLst/>
          </a:prstGeom>
          <a:solidFill>
            <a:srgbClr val="0070C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2400" spc="300" dirty="0">
                <a:solidFill>
                  <a:schemeClr val="bg1"/>
                </a:solidFill>
                <a:latin typeface="Trebuchet MS" charset="0"/>
                <a:ea typeface="Trebuchet MS" charset="0"/>
                <a:cs typeface="Trebuchet MS" charset="0"/>
              </a:rPr>
              <a:t>ПРИЕМ В АСПИРАНТУРУ </a:t>
            </a:r>
          </a:p>
          <a:p>
            <a:pPr algn="l"/>
            <a:r>
              <a:rPr lang="ru-RU" sz="2400" spc="300" dirty="0">
                <a:solidFill>
                  <a:schemeClr val="bg1"/>
                </a:solidFill>
                <a:latin typeface="Trebuchet MS" charset="0"/>
                <a:ea typeface="Trebuchet MS" charset="0"/>
                <a:cs typeface="Trebuchet MS" charset="0"/>
              </a:rPr>
              <a:t>ПО УРОВНЮ ПОДГОТОВКИ</a:t>
            </a:r>
            <a:br>
              <a:rPr lang="ru-RU" sz="2400" spc="300" dirty="0">
                <a:solidFill>
                  <a:schemeClr val="bg1"/>
                </a:solidFill>
                <a:latin typeface="Trebuchet MS" charset="0"/>
                <a:ea typeface="Trebuchet MS" charset="0"/>
                <a:cs typeface="Trebuchet MS" charset="0"/>
              </a:rPr>
            </a:br>
            <a:r>
              <a:rPr lang="ru-RU" sz="2400" dirty="0">
                <a:solidFill>
                  <a:schemeClr val="bg1"/>
                </a:solidFill>
                <a:latin typeface="Trebuchet MS" charset="0"/>
                <a:ea typeface="Trebuchet MS" charset="0"/>
                <a:cs typeface="Trebuchet MS" charset="0"/>
              </a:rPr>
              <a:t>3.1- «КЛИНИЧЕСКАЯ МЕДИЦИНА», ПРОФИЛЬ 3.1.12  «</a:t>
            </a:r>
            <a:r>
              <a:rPr lang="en-US" sz="2400" dirty="0">
                <a:solidFill>
                  <a:schemeClr val="bg1"/>
                </a:solidFill>
                <a:latin typeface="Trebuchet MS" charset="0"/>
                <a:ea typeface="Trebuchet MS" charset="0"/>
                <a:cs typeface="Trebuchet MS" charset="0"/>
              </a:rPr>
              <a:t>АНЕСТЕЗИОЛОГИЯ </a:t>
            </a:r>
            <a:r>
              <a:rPr lang="en-US" sz="2400" dirty="0" err="1">
                <a:solidFill>
                  <a:schemeClr val="bg1"/>
                </a:solidFill>
                <a:latin typeface="Trebuchet MS" charset="0"/>
                <a:ea typeface="Trebuchet MS" charset="0"/>
                <a:cs typeface="Trebuchet MS" charset="0"/>
              </a:rPr>
              <a:t>И</a:t>
            </a:r>
            <a:r>
              <a:rPr lang="en-US" sz="2400" dirty="0">
                <a:solidFill>
                  <a:schemeClr val="bg1"/>
                </a:solidFill>
                <a:latin typeface="Trebuchet MS" charset="0"/>
                <a:ea typeface="Trebuchet MS" charset="0"/>
                <a:cs typeface="Trebuchet MS" charset="0"/>
              </a:rPr>
              <a:t> РЕАНИМАТОЛОГИЯ </a:t>
            </a:r>
            <a:r>
              <a:rPr lang="ru-RU" sz="2400" dirty="0">
                <a:solidFill>
                  <a:schemeClr val="bg1"/>
                </a:solidFill>
                <a:latin typeface="Trebuchet MS" charset="0"/>
                <a:ea typeface="Trebuchet MS" charset="0"/>
                <a:cs typeface="Trebuchet MS" charset="0"/>
              </a:rPr>
              <a:t>».</a:t>
            </a:r>
            <a:endParaRPr lang="en-US" sz="2400" spc="300" dirty="0">
              <a:solidFill>
                <a:schemeClr val="bg1"/>
              </a:solidFill>
              <a:latin typeface="Trebuchet MS" charset="0"/>
              <a:ea typeface="Trebuchet MS" charset="0"/>
              <a:cs typeface="Trebuchet MS" charset="0"/>
            </a:endParaRPr>
          </a:p>
        </p:txBody>
      </p:sp>
      <p:pic>
        <p:nvPicPr>
          <p:cNvPr id="3" name="Изображение 2"/>
          <p:cNvPicPr>
            <a:picLocks noChangeAspect="1"/>
          </p:cNvPicPr>
          <p:nvPr/>
        </p:nvPicPr>
        <p:blipFill>
          <a:blip r:embed="rId5"/>
          <a:stretch>
            <a:fillRect/>
          </a:stretch>
        </p:blipFill>
        <p:spPr>
          <a:xfrm>
            <a:off x="5155767" y="3201762"/>
            <a:ext cx="4038600" cy="2019300"/>
          </a:xfrm>
          <a:prstGeom prst="rect">
            <a:avLst/>
          </a:prstGeom>
        </p:spPr>
      </p:pic>
    </p:spTree>
    <p:extLst>
      <p:ext uri="{BB962C8B-B14F-4D97-AF65-F5344CB8AC3E}">
        <p14:creationId xmlns:p14="http://schemas.microsoft.com/office/powerpoint/2010/main" val="366123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103" y="34975"/>
            <a:ext cx="5839054" cy="552122"/>
          </a:xfrm>
        </p:spPr>
        <p:txBody>
          <a:bodyPr>
            <a:noAutofit/>
          </a:bodyPr>
          <a:lstStyle/>
          <a:p>
            <a:pPr algn="l"/>
            <a:r>
              <a:rPr lang="ru-RU" sz="2400" b="1" dirty="0">
                <a:solidFill>
                  <a:srgbClr val="0D62B2"/>
                </a:solidFill>
                <a:latin typeface="Trebuchet MS"/>
                <a:cs typeface="Trebuchet MS"/>
              </a:rPr>
              <a:t> </a:t>
            </a:r>
            <a:endParaRPr lang="en-US" sz="2000" b="1" dirty="0">
              <a:latin typeface="Trebuchet MS"/>
              <a:cs typeface="Trebuchet MS"/>
            </a:endParaRPr>
          </a:p>
        </p:txBody>
      </p:sp>
      <p:sp>
        <p:nvSpPr>
          <p:cNvPr id="3" name="Subtitle 2"/>
          <p:cNvSpPr>
            <a:spLocks noGrp="1"/>
          </p:cNvSpPr>
          <p:nvPr>
            <p:ph type="subTitle" idx="1"/>
          </p:nvPr>
        </p:nvSpPr>
        <p:spPr>
          <a:xfrm>
            <a:off x="178161" y="888736"/>
            <a:ext cx="5662200" cy="3860736"/>
          </a:xfrm>
        </p:spPr>
        <p:txBody>
          <a:bodyPr>
            <a:normAutofit/>
          </a:bodyPr>
          <a:lstStyle/>
          <a:p>
            <a:pPr algn="l"/>
            <a:endParaRPr lang="ru-RU" sz="5600" b="1" dirty="0">
              <a:solidFill>
                <a:schemeClr val="tx1"/>
              </a:solidFill>
              <a:latin typeface="Trebuchet MS" charset="0"/>
              <a:ea typeface="Trebuchet MS" charset="0"/>
              <a:cs typeface="Trebuchet MS" charset="0"/>
            </a:endParaRPr>
          </a:p>
          <a:p>
            <a:pPr algn="l"/>
            <a:endParaRPr lang="ru-RU" sz="3100" b="1" dirty="0">
              <a:solidFill>
                <a:schemeClr val="tx1"/>
              </a:solidFill>
              <a:latin typeface="Trebuchet MS" charset="0"/>
              <a:ea typeface="Trebuchet MS" charset="0"/>
              <a:cs typeface="Trebuchet MS" charset="0"/>
            </a:endParaRPr>
          </a:p>
          <a:p>
            <a:pPr algn="l"/>
            <a:endParaRPr lang="ru-RU" sz="3100" b="1" dirty="0">
              <a:solidFill>
                <a:schemeClr val="tx1"/>
              </a:solidFill>
              <a:latin typeface="Trebuchet MS" charset="0"/>
              <a:ea typeface="Trebuchet MS" charset="0"/>
              <a:cs typeface="Trebuchet MS" charset="0"/>
            </a:endParaRPr>
          </a:p>
          <a:p>
            <a:pPr algn="l"/>
            <a:endParaRPr lang="ru-RU" sz="3100" b="1" dirty="0">
              <a:solidFill>
                <a:schemeClr val="tx1"/>
              </a:solidFill>
              <a:latin typeface="Trebuchet MS" charset="0"/>
              <a:ea typeface="Trebuchet MS" charset="0"/>
              <a:cs typeface="Trebuchet MS" charset="0"/>
            </a:endParaRPr>
          </a:p>
          <a:p>
            <a:pPr algn="l"/>
            <a:endParaRPr lang="ru-RU" sz="1800" dirty="0">
              <a:solidFill>
                <a:schemeClr val="tx1">
                  <a:lumMod val="65000"/>
                  <a:lumOff val="35000"/>
                </a:schemeClr>
              </a:solidFill>
              <a:latin typeface="Trebuchet MS"/>
              <a:cs typeface="Trebuchet MS"/>
            </a:endParaRPr>
          </a:p>
        </p:txBody>
      </p:sp>
      <p:sp>
        <p:nvSpPr>
          <p:cNvPr id="5" name="Slide Number Placeholder 4"/>
          <p:cNvSpPr>
            <a:spLocks noGrp="1"/>
          </p:cNvSpPr>
          <p:nvPr>
            <p:ph type="sldNum" sz="quarter" idx="12"/>
          </p:nvPr>
        </p:nvSpPr>
        <p:spPr>
          <a:xfrm>
            <a:off x="8520338" y="4690309"/>
            <a:ext cx="253010" cy="273844"/>
          </a:xfrm>
        </p:spPr>
        <p:txBody>
          <a:bodyPr/>
          <a:lstStyle/>
          <a:p>
            <a:pPr algn="ctr"/>
            <a:fld id="{897B1AD0-CEE0-234F-8740-2B05DEBC40E6}" type="slidenum">
              <a:rPr lang="en-US" smtClean="0">
                <a:solidFill>
                  <a:srgbClr val="005A9B"/>
                </a:solidFill>
                <a:latin typeface="Trebuchet MS"/>
                <a:cs typeface="Trebuchet MS"/>
              </a:rPr>
              <a:pPr algn="ctr"/>
              <a:t>10</a:t>
            </a:fld>
            <a:endParaRPr lang="en-US" dirty="0">
              <a:solidFill>
                <a:srgbClr val="005A9B"/>
              </a:solidFill>
              <a:latin typeface="Trebuchet MS"/>
              <a:cs typeface="Trebuchet M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202" y="224532"/>
            <a:ext cx="2411146" cy="440040"/>
          </a:xfrm>
          <a:prstGeom prst="rect">
            <a:avLst/>
          </a:prstGeom>
        </p:spPr>
      </p:pic>
      <p:sp>
        <p:nvSpPr>
          <p:cNvPr id="8" name="Прямоугольник 7"/>
          <p:cNvSpPr/>
          <p:nvPr/>
        </p:nvSpPr>
        <p:spPr>
          <a:xfrm>
            <a:off x="558923" y="739354"/>
            <a:ext cx="7710006" cy="1477328"/>
          </a:xfrm>
          <a:prstGeom prst="rect">
            <a:avLst/>
          </a:prstGeom>
        </p:spPr>
        <p:txBody>
          <a:bodyPr wrap="square">
            <a:spAutoFit/>
          </a:bodyPr>
          <a:lstStyle/>
          <a:p>
            <a:pPr fontAlgn="base"/>
            <a:r>
              <a:rPr lang="ru-RU" dirty="0"/>
              <a:t>Билет оценивается из </a:t>
            </a:r>
            <a:r>
              <a:rPr lang="ru-RU" b="1" dirty="0"/>
              <a:t>100 баллов.</a:t>
            </a:r>
            <a:r>
              <a:rPr lang="ru-RU" dirty="0"/>
              <a:t>​</a:t>
            </a:r>
          </a:p>
          <a:p>
            <a:pPr fontAlgn="base"/>
            <a:r>
              <a:rPr lang="ru-RU" dirty="0"/>
              <a:t>​</a:t>
            </a:r>
          </a:p>
          <a:p>
            <a:pPr fontAlgn="base"/>
            <a:r>
              <a:rPr lang="ru-RU" dirty="0"/>
              <a:t>За полный правильный ответ на задание начисляется </a:t>
            </a:r>
            <a:r>
              <a:rPr lang="ru-RU" b="1" dirty="0"/>
              <a:t>25</a:t>
            </a:r>
            <a:r>
              <a:rPr lang="ru-RU" dirty="0"/>
              <a:t> баллов, при оценивании частично правильного ответа учитывается правильная часть ответа в процентном отношении.</a:t>
            </a:r>
            <a:r>
              <a:rPr lang="en-US" dirty="0"/>
              <a:t>​</a:t>
            </a:r>
          </a:p>
        </p:txBody>
      </p:sp>
    </p:spTree>
    <p:extLst>
      <p:ext uri="{BB962C8B-B14F-4D97-AF65-F5344CB8AC3E}">
        <p14:creationId xmlns:p14="http://schemas.microsoft.com/office/powerpoint/2010/main" val="329872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42" y="356132"/>
            <a:ext cx="7255025" cy="715583"/>
          </a:xfrm>
        </p:spPr>
        <p:txBody>
          <a:bodyPr>
            <a:noAutofit/>
          </a:bodyPr>
          <a:lstStyle/>
          <a:p>
            <a:pPr algn="l"/>
            <a:r>
              <a:rPr lang="ru-RU" sz="2000" b="1" dirty="0">
                <a:latin typeface="Trebuchet MS" charset="0"/>
                <a:ea typeface="Trebuchet MS" charset="0"/>
                <a:cs typeface="Trebuchet MS" charset="0"/>
              </a:rPr>
              <a:t>ОБРАЗОВАТЕЛЬНАЯ ПРОГРАММА</a:t>
            </a:r>
            <a:r>
              <a:rPr lang="en-US" sz="2000" b="1" dirty="0">
                <a:latin typeface="Trebuchet MS" charset="0"/>
                <a:ea typeface="Trebuchet MS" charset="0"/>
                <a:cs typeface="Trebuchet MS" charset="0"/>
              </a:rPr>
              <a:t>:</a:t>
            </a:r>
            <a:r>
              <a:rPr lang="ru-RU" sz="2000" b="1" dirty="0">
                <a:latin typeface="Trebuchet MS" charset="0"/>
                <a:ea typeface="Trebuchet MS" charset="0"/>
                <a:cs typeface="Trebuchet MS" charset="0"/>
              </a:rPr>
              <a:t> </a:t>
            </a:r>
            <a:br>
              <a:rPr lang="ru-RU" sz="2000" b="1" dirty="0">
                <a:latin typeface="Trebuchet MS" charset="0"/>
                <a:ea typeface="Trebuchet MS" charset="0"/>
                <a:cs typeface="Trebuchet MS" charset="0"/>
              </a:rPr>
            </a:br>
            <a:r>
              <a:rPr lang="ru-RU" sz="2000" b="1" dirty="0">
                <a:latin typeface="Trebuchet MS" charset="0"/>
                <a:ea typeface="Trebuchet MS" charset="0"/>
                <a:cs typeface="Trebuchet MS" charset="0"/>
              </a:rPr>
              <a:t>3.1- «КЛИНИЧЕСКАЯ МЕДИЦИНА», </a:t>
            </a:r>
            <a:br>
              <a:rPr lang="en-US" sz="2000" b="1" dirty="0">
                <a:latin typeface="Trebuchet MS" charset="0"/>
                <a:ea typeface="Trebuchet MS" charset="0"/>
                <a:cs typeface="Trebuchet MS" charset="0"/>
              </a:rPr>
            </a:br>
            <a:r>
              <a:rPr lang="ru-RU" sz="2000" b="1" dirty="0">
                <a:latin typeface="Trebuchet MS" charset="0"/>
                <a:ea typeface="Trebuchet MS" charset="0"/>
                <a:cs typeface="Trebuchet MS" charset="0"/>
              </a:rPr>
              <a:t>ПРОФИЛЬ 3.1.12  «</a:t>
            </a:r>
            <a:r>
              <a:rPr lang="ru-RU" sz="2000" dirty="0">
                <a:solidFill>
                  <a:schemeClr val="bg1"/>
                </a:solidFill>
                <a:latin typeface="Trebuchet MS" charset="0"/>
                <a:ea typeface="Trebuchet MS" charset="0"/>
                <a:cs typeface="Trebuchet MS" charset="0"/>
              </a:rPr>
              <a:t>«</a:t>
            </a:r>
            <a:r>
              <a:rPr lang="en-US" sz="2000" dirty="0">
                <a:latin typeface="Trebuchet MS" charset="0"/>
                <a:ea typeface="Trebuchet MS" charset="0"/>
                <a:cs typeface="Trebuchet MS" charset="0"/>
              </a:rPr>
              <a:t>АНЕСТЕЗИОЛОГИЯ </a:t>
            </a:r>
            <a:r>
              <a:rPr lang="en-US" sz="2000" dirty="0" err="1">
                <a:latin typeface="Trebuchet MS" charset="0"/>
                <a:ea typeface="Trebuchet MS" charset="0"/>
                <a:cs typeface="Trebuchet MS" charset="0"/>
              </a:rPr>
              <a:t>И</a:t>
            </a:r>
            <a:r>
              <a:rPr lang="en-US" sz="2000" dirty="0">
                <a:latin typeface="Trebuchet MS" charset="0"/>
                <a:ea typeface="Trebuchet MS" charset="0"/>
                <a:cs typeface="Trebuchet MS" charset="0"/>
              </a:rPr>
              <a:t> РЕАНИМАТОЛОГИЯ </a:t>
            </a:r>
            <a:r>
              <a:rPr lang="ru-RU" sz="2000" dirty="0">
                <a:latin typeface="Trebuchet MS" charset="0"/>
                <a:ea typeface="Trebuchet MS" charset="0"/>
                <a:cs typeface="Trebuchet MS" charset="0"/>
              </a:rPr>
              <a:t>»</a:t>
            </a:r>
            <a:r>
              <a:rPr lang="ru-RU" sz="2000" b="1" dirty="0">
                <a:latin typeface="Trebuchet MS" charset="0"/>
                <a:ea typeface="Trebuchet MS" charset="0"/>
                <a:cs typeface="Trebuchet MS" charset="0"/>
              </a:rPr>
              <a:t>».</a:t>
            </a:r>
            <a:endParaRPr lang="en-US" sz="2000" b="1" spc="300" dirty="0">
              <a:latin typeface="Trebuchet MS" charset="0"/>
              <a:ea typeface="Trebuchet MS" charset="0"/>
              <a:cs typeface="Trebuchet MS" charset="0"/>
            </a:endParaRPr>
          </a:p>
        </p:txBody>
      </p:sp>
      <p:sp>
        <p:nvSpPr>
          <p:cNvPr id="3" name="Subtitle 2"/>
          <p:cNvSpPr>
            <a:spLocks noGrp="1"/>
          </p:cNvSpPr>
          <p:nvPr>
            <p:ph type="subTitle" idx="1"/>
          </p:nvPr>
        </p:nvSpPr>
        <p:spPr>
          <a:xfrm>
            <a:off x="158497" y="1494504"/>
            <a:ext cx="4295515" cy="3469649"/>
          </a:xfrm>
          <a:noFill/>
        </p:spPr>
        <p:txBody>
          <a:bodyPr>
            <a:normAutofit fontScale="32500" lnSpcReduction="20000"/>
          </a:bodyPr>
          <a:lstStyle/>
          <a:p>
            <a:pPr marR="266700" algn="just">
              <a:spcAft>
                <a:spcPts val="300"/>
              </a:spcAft>
            </a:pPr>
            <a:r>
              <a:rPr lang="ru-RU" sz="4900" b="1" dirty="0">
                <a:solidFill>
                  <a:schemeClr val="tx1"/>
                </a:solidFill>
                <a:latin typeface="Trebuchet MS" charset="0"/>
                <a:ea typeface="Trebuchet MS" charset="0"/>
                <a:cs typeface="Trebuchet MS" charset="0"/>
              </a:rPr>
              <a:t>ОЧНАЯ ФОРМА ОБУЧЕНИЯ</a:t>
            </a:r>
            <a:r>
              <a:rPr lang="en-US" sz="4900" b="1" dirty="0">
                <a:solidFill>
                  <a:schemeClr val="tx1"/>
                </a:solidFill>
                <a:latin typeface="Trebuchet MS" charset="0"/>
                <a:ea typeface="Trebuchet MS" charset="0"/>
                <a:cs typeface="Trebuchet MS" charset="0"/>
              </a:rPr>
              <a:t>-</a:t>
            </a:r>
            <a:r>
              <a:rPr lang="ru-RU" sz="4900" b="1" dirty="0">
                <a:solidFill>
                  <a:schemeClr val="tx1"/>
                </a:solidFill>
                <a:latin typeface="Trebuchet MS" charset="0"/>
                <a:ea typeface="Trebuchet MS" charset="0"/>
                <a:cs typeface="Trebuchet MS" charset="0"/>
              </a:rPr>
              <a:t>  3 года</a:t>
            </a:r>
            <a:endParaRPr lang="en-US" sz="4900" b="1" dirty="0">
              <a:solidFill>
                <a:schemeClr val="tx1"/>
              </a:solidFill>
              <a:latin typeface="Trebuchet MS" charset="0"/>
              <a:ea typeface="Trebuchet MS" charset="0"/>
              <a:cs typeface="Trebuchet MS" charset="0"/>
            </a:endParaRPr>
          </a:p>
          <a:p>
            <a:pPr marR="266700" algn="just">
              <a:spcAft>
                <a:spcPts val="300"/>
              </a:spcAft>
            </a:pPr>
            <a:r>
              <a:rPr lang="ru-RU" sz="4900" b="1" dirty="0">
                <a:solidFill>
                  <a:schemeClr val="tx1"/>
                </a:solidFill>
                <a:latin typeface="Trebuchet MS" charset="0"/>
                <a:ea typeface="Trebuchet MS" charset="0"/>
                <a:cs typeface="Trebuchet MS" charset="0"/>
              </a:rPr>
              <a:t>ЗАОЧНАЯ ФОРМА ОБУЧЕНИЯ - 4  года</a:t>
            </a:r>
          </a:p>
          <a:p>
            <a:pPr marR="266700" algn="just">
              <a:spcAft>
                <a:spcPts val="300"/>
              </a:spcAft>
            </a:pPr>
            <a:endParaRPr lang="ru-RU" sz="4900" dirty="0">
              <a:solidFill>
                <a:schemeClr val="tx1"/>
              </a:solidFill>
              <a:latin typeface="Times New Roman" charset="0"/>
              <a:ea typeface="Times New Roman" charset="0"/>
            </a:endParaRPr>
          </a:p>
          <a:p>
            <a:pPr marR="266700" algn="just">
              <a:spcAft>
                <a:spcPts val="300"/>
              </a:spcAft>
            </a:pPr>
            <a:r>
              <a:rPr lang="en-US" sz="4900" dirty="0">
                <a:solidFill>
                  <a:schemeClr val="tx1"/>
                </a:solidFill>
                <a:latin typeface="Trebuchet MS" charset="0"/>
                <a:ea typeface="Trebuchet MS" charset="0"/>
                <a:cs typeface="Trebuchet MS" charset="0"/>
              </a:rPr>
              <a:t>РУКОВОДИТЕЛЬ: </a:t>
            </a:r>
            <a:r>
              <a:rPr lang="en-US" sz="4900" dirty="0" err="1">
                <a:solidFill>
                  <a:schemeClr val="tx1"/>
                </a:solidFill>
                <a:latin typeface="Trebuchet MS" charset="0"/>
                <a:ea typeface="Trebuchet MS" charset="0"/>
                <a:cs typeface="Trebuchet MS" charset="0"/>
              </a:rPr>
              <a:t>М</a:t>
            </a:r>
            <a:r>
              <a:rPr lang="en-US" sz="4900" dirty="0">
                <a:solidFill>
                  <a:schemeClr val="tx1"/>
                </a:solidFill>
                <a:latin typeface="Trebuchet MS" charset="0"/>
                <a:ea typeface="Trebuchet MS" charset="0"/>
                <a:cs typeface="Trebuchet MS" charset="0"/>
              </a:rPr>
              <a:t>.</a:t>
            </a:r>
            <a:r>
              <a:rPr lang="ru-RU"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В</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Петрова</a:t>
            </a:r>
            <a:r>
              <a:rPr lang="en-US" sz="4900" dirty="0">
                <a:solidFill>
                  <a:schemeClr val="tx1"/>
                </a:solidFill>
                <a:latin typeface="Trebuchet MS" charset="0"/>
                <a:ea typeface="Trebuchet MS" charset="0"/>
                <a:cs typeface="Trebuchet MS" charset="0"/>
              </a:rPr>
              <a:t>,</a:t>
            </a:r>
            <a:r>
              <a:rPr lang="ru-RU" sz="4900" dirty="0">
                <a:solidFill>
                  <a:schemeClr val="tx1"/>
                </a:solidFill>
                <a:latin typeface="Trebuchet MS" charset="0"/>
                <a:ea typeface="Trebuchet MS" charset="0"/>
                <a:cs typeface="Trebuchet MS" charset="0"/>
              </a:rPr>
              <a:t> заведующая кафедрой </a:t>
            </a:r>
            <a:r>
              <a:rPr lang="en-US" sz="4900" dirty="0" err="1">
                <a:solidFill>
                  <a:schemeClr val="tx1"/>
                </a:solidFill>
                <a:latin typeface="Trebuchet MS" charset="0"/>
                <a:ea typeface="Trebuchet MS" charset="0"/>
                <a:cs typeface="Trebuchet MS" charset="0"/>
              </a:rPr>
              <a:t>Анестезиологии</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и</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реаниматологии</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с</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курсом</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медицинской</a:t>
            </a:r>
            <a:r>
              <a:rPr lang="en-US" sz="4900" dirty="0">
                <a:solidFill>
                  <a:schemeClr val="tx1"/>
                </a:solidFill>
                <a:latin typeface="Trebuchet MS" charset="0"/>
                <a:ea typeface="Trebuchet MS" charset="0"/>
                <a:cs typeface="Trebuchet MS" charset="0"/>
              </a:rPr>
              <a:t> </a:t>
            </a:r>
            <a:r>
              <a:rPr lang="en-US" sz="4900" dirty="0" err="1">
                <a:solidFill>
                  <a:schemeClr val="tx1"/>
                </a:solidFill>
                <a:latin typeface="Trebuchet MS" charset="0"/>
                <a:ea typeface="Trebuchet MS" charset="0"/>
                <a:cs typeface="Trebuchet MS" charset="0"/>
              </a:rPr>
              <a:t>реабилитации</a:t>
            </a:r>
            <a:r>
              <a:rPr lang="ru-RU" sz="4900" dirty="0">
                <a:solidFill>
                  <a:schemeClr val="tx1"/>
                </a:solidFill>
                <a:latin typeface="Trebuchet MS" charset="0"/>
                <a:ea typeface="Trebuchet MS" charset="0"/>
                <a:cs typeface="Trebuchet MS" charset="0"/>
              </a:rPr>
              <a:t>,  </a:t>
            </a:r>
          </a:p>
          <a:p>
            <a:pPr marR="266700" algn="just">
              <a:spcAft>
                <a:spcPts val="300"/>
              </a:spcAft>
            </a:pPr>
            <a:r>
              <a:rPr lang="ru-RU" sz="4900" dirty="0">
                <a:solidFill>
                  <a:schemeClr val="tx1"/>
                </a:solidFill>
                <a:latin typeface="Trebuchet MS" charset="0"/>
                <a:ea typeface="Trebuchet MS" charset="0"/>
                <a:cs typeface="Trebuchet MS" charset="0"/>
              </a:rPr>
              <a:t>д.м.н.</a:t>
            </a:r>
            <a:endParaRPr lang="en-US" sz="4900" dirty="0">
              <a:solidFill>
                <a:schemeClr val="tx1"/>
              </a:solidFill>
              <a:latin typeface="Trebuchet MS" charset="0"/>
              <a:ea typeface="Trebuchet MS" charset="0"/>
              <a:cs typeface="Trebuchet MS" charset="0"/>
            </a:endParaRPr>
          </a:p>
          <a:p>
            <a:pPr marR="266700" algn="just">
              <a:spcAft>
                <a:spcPts val="300"/>
              </a:spcAft>
            </a:pPr>
            <a:r>
              <a:rPr lang="en-US" sz="4900" dirty="0" err="1">
                <a:solidFill>
                  <a:schemeClr val="tx1"/>
                </a:solidFill>
                <a:latin typeface="Trebuchet MS" charset="0"/>
                <a:ea typeface="Trebuchet MS" charset="0"/>
                <a:cs typeface="Trebuchet MS" charset="0"/>
              </a:rPr>
              <a:t>petrova-mv@rudn.ru</a:t>
            </a:r>
            <a:r>
              <a:rPr lang="ru-RU" sz="4900" dirty="0">
                <a:solidFill>
                  <a:schemeClr val="tx1"/>
                </a:solidFill>
                <a:latin typeface="Trebuchet MS" charset="0"/>
                <a:ea typeface="Trebuchet MS" charset="0"/>
                <a:cs typeface="Trebuchet MS" charset="0"/>
              </a:rPr>
              <a:t>, </a:t>
            </a:r>
            <a:r>
              <a:rPr lang="en-US" sz="4900" dirty="0">
                <a:solidFill>
                  <a:schemeClr val="tx1"/>
                </a:solidFill>
                <a:latin typeface="Trebuchet MS" charset="0"/>
                <a:ea typeface="Trebuchet MS" charset="0"/>
                <a:cs typeface="Trebuchet MS" charset="0"/>
                <a:hlinkClick r:id="rId3"/>
              </a:rPr>
              <a:t>mail@petrovamv.ru</a:t>
            </a:r>
            <a:r>
              <a:rPr lang="en-US" sz="4900" dirty="0">
                <a:solidFill>
                  <a:schemeClr val="tx1"/>
                </a:solidFill>
                <a:latin typeface="Trebuchet MS" charset="0"/>
                <a:ea typeface="Trebuchet MS" charset="0"/>
                <a:cs typeface="Trebuchet MS" charset="0"/>
              </a:rPr>
              <a:t> </a:t>
            </a:r>
            <a:endParaRPr lang="ru-RU" sz="4900" dirty="0">
              <a:solidFill>
                <a:schemeClr val="tx1"/>
              </a:solidFill>
              <a:latin typeface="Trebuchet MS" charset="0"/>
              <a:ea typeface="Trebuchet MS" charset="0"/>
              <a:cs typeface="Trebuchet MS" charset="0"/>
            </a:endParaRPr>
          </a:p>
          <a:p>
            <a:endParaRPr lang="ru-RU" sz="4900" dirty="0">
              <a:solidFill>
                <a:schemeClr val="tx1"/>
              </a:solidFill>
              <a:latin typeface="Trebuchet MS" charset="0"/>
              <a:ea typeface="Trebuchet MS" charset="0"/>
              <a:cs typeface="Trebuchet MS" charset="0"/>
            </a:endParaRPr>
          </a:p>
          <a:p>
            <a:endParaRPr lang="ru-RU" sz="4900" dirty="0">
              <a:solidFill>
                <a:schemeClr val="tx1"/>
              </a:solidFill>
              <a:latin typeface="Trebuchet MS" charset="0"/>
              <a:ea typeface="Trebuchet MS" charset="0"/>
              <a:cs typeface="Trebuchet MS" charset="0"/>
            </a:endParaRPr>
          </a:p>
          <a:p>
            <a:endParaRPr lang="ru-RU" sz="4900" dirty="0">
              <a:solidFill>
                <a:schemeClr val="tx1"/>
              </a:solidFill>
              <a:latin typeface="Trebuchet MS" charset="0"/>
              <a:ea typeface="Trebuchet MS" charset="0"/>
              <a:cs typeface="Trebuchet MS" charset="0"/>
            </a:endParaRPr>
          </a:p>
          <a:p>
            <a:endParaRPr lang="ru-RU" sz="4400" dirty="0">
              <a:solidFill>
                <a:schemeClr val="tx1"/>
              </a:solidFill>
              <a:latin typeface="Trebuchet MS" charset="0"/>
              <a:ea typeface="Trebuchet MS" charset="0"/>
              <a:cs typeface="Trebuchet MS" charset="0"/>
            </a:endParaRPr>
          </a:p>
          <a:p>
            <a:endParaRPr lang="ru-RU" sz="4400" dirty="0">
              <a:solidFill>
                <a:schemeClr val="tx1"/>
              </a:solidFill>
              <a:latin typeface="Trebuchet MS" charset="0"/>
              <a:ea typeface="Trebuchet MS" charset="0"/>
              <a:cs typeface="Trebuchet MS" charset="0"/>
            </a:endParaRPr>
          </a:p>
          <a:p>
            <a:endParaRPr lang="ru-RU" sz="2300" dirty="0">
              <a:solidFill>
                <a:schemeClr val="tx1"/>
              </a:solidFill>
            </a:endParaRPr>
          </a:p>
          <a:p>
            <a:endParaRPr lang="ru-RU" sz="2300" dirty="0">
              <a:solidFill>
                <a:schemeClr val="tx1"/>
              </a:solidFill>
            </a:endParaRPr>
          </a:p>
          <a:p>
            <a:pPr algn="l"/>
            <a:endParaRPr lang="ru-RU" sz="1800" dirty="0">
              <a:solidFill>
                <a:schemeClr val="tx1">
                  <a:lumMod val="65000"/>
                  <a:lumOff val="35000"/>
                </a:schemeClr>
              </a:solidFill>
              <a:latin typeface="Trebuchet MS"/>
              <a:cs typeface="Trebuchet MS"/>
            </a:endParaRPr>
          </a:p>
        </p:txBody>
      </p:sp>
      <p:sp>
        <p:nvSpPr>
          <p:cNvPr id="5" name="Slide Number Placeholder 4"/>
          <p:cNvSpPr>
            <a:spLocks noGrp="1"/>
          </p:cNvSpPr>
          <p:nvPr>
            <p:ph type="sldNum" sz="quarter" idx="12"/>
          </p:nvPr>
        </p:nvSpPr>
        <p:spPr>
          <a:xfrm>
            <a:off x="8520338" y="4690309"/>
            <a:ext cx="253010" cy="273844"/>
          </a:xfrm>
        </p:spPr>
        <p:txBody>
          <a:bodyPr/>
          <a:lstStyle/>
          <a:p>
            <a:pPr algn="ctr"/>
            <a:fld id="{897B1AD0-CEE0-234F-8740-2B05DEBC40E6}" type="slidenum">
              <a:rPr lang="en-US" smtClean="0">
                <a:solidFill>
                  <a:srgbClr val="FFFFFF"/>
                </a:solidFill>
                <a:latin typeface="Trebuchet MS"/>
                <a:cs typeface="Trebuchet MS"/>
              </a:rPr>
              <a:pPr algn="ctr"/>
              <a:t>2</a:t>
            </a:fld>
            <a:endParaRPr lang="en-US" dirty="0">
              <a:solidFill>
                <a:srgbClr val="FFFFFF"/>
              </a:solidFill>
              <a:latin typeface="Trebuchet MS"/>
              <a:cs typeface="Trebuchet M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368" y="49114"/>
            <a:ext cx="3211871" cy="440040"/>
          </a:xfrm>
          <a:prstGeom prst="rect">
            <a:avLst/>
          </a:prstGeom>
        </p:spPr>
      </p:pic>
      <p:pic>
        <p:nvPicPr>
          <p:cNvPr id="11" name="Изображение 10"/>
          <p:cNvPicPr>
            <a:picLocks noChangeAspect="1"/>
          </p:cNvPicPr>
          <p:nvPr/>
        </p:nvPicPr>
        <p:blipFill>
          <a:blip r:embed="rId5"/>
          <a:stretch>
            <a:fillRect/>
          </a:stretch>
        </p:blipFill>
        <p:spPr>
          <a:xfrm>
            <a:off x="5436206" y="1321007"/>
            <a:ext cx="3454096" cy="3506224"/>
          </a:xfrm>
          <a:prstGeom prst="rect">
            <a:avLst/>
          </a:prstGeom>
        </p:spPr>
      </p:pic>
    </p:spTree>
    <p:extLst>
      <p:ext uri="{BB962C8B-B14F-4D97-AF65-F5344CB8AC3E}">
        <p14:creationId xmlns:p14="http://schemas.microsoft.com/office/powerpoint/2010/main" val="115574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48" y="333492"/>
            <a:ext cx="6233526" cy="552122"/>
          </a:xfrm>
        </p:spPr>
        <p:txBody>
          <a:bodyPr>
            <a:noAutofit/>
          </a:bodyPr>
          <a:lstStyle/>
          <a:p>
            <a:pPr algn="l"/>
            <a:r>
              <a:rPr lang="ru-RU" sz="2000" b="1" dirty="0">
                <a:latin typeface="Trebuchet MS" charset="0"/>
                <a:ea typeface="Trebuchet MS" charset="0"/>
                <a:cs typeface="Trebuchet MS" charset="0"/>
              </a:rPr>
              <a:t>ЦЕЛИ ОБРАЗОВАТЕЛЬОЙ  ПРОГРАММЫ </a:t>
            </a:r>
            <a:br>
              <a:rPr lang="ru-RU" sz="2000" b="1" dirty="0">
                <a:latin typeface="Trebuchet MS" charset="0"/>
                <a:ea typeface="Trebuchet MS" charset="0"/>
                <a:cs typeface="Trebuchet MS" charset="0"/>
              </a:rPr>
            </a:br>
            <a:r>
              <a:rPr lang="ru-RU" sz="2000" b="1" dirty="0">
                <a:latin typeface="Trebuchet MS" charset="0"/>
                <a:ea typeface="Trebuchet MS" charset="0"/>
                <a:cs typeface="Trebuchet MS" charset="0"/>
              </a:rPr>
              <a:t>3.1- «КЛИНИЧЕСКАЯ МЕДИЦИНА», </a:t>
            </a:r>
            <a:br>
              <a:rPr lang="en-US" sz="2000" b="1" dirty="0">
                <a:latin typeface="Trebuchet MS" charset="0"/>
                <a:ea typeface="Trebuchet MS" charset="0"/>
                <a:cs typeface="Trebuchet MS" charset="0"/>
              </a:rPr>
            </a:br>
            <a:r>
              <a:rPr lang="ru-RU" sz="2000" b="1" dirty="0">
                <a:latin typeface="Trebuchet MS" charset="0"/>
                <a:ea typeface="Trebuchet MS" charset="0"/>
                <a:cs typeface="Trebuchet MS" charset="0"/>
              </a:rPr>
              <a:t>ПРОФИЛЬ 3.1.12«</a:t>
            </a:r>
            <a:r>
              <a:rPr lang="ru-RU" sz="2000" dirty="0">
                <a:solidFill>
                  <a:schemeClr val="bg1"/>
                </a:solidFill>
                <a:latin typeface="Trebuchet MS" charset="0"/>
                <a:ea typeface="Trebuchet MS" charset="0"/>
                <a:cs typeface="Trebuchet MS" charset="0"/>
              </a:rPr>
              <a:t>«</a:t>
            </a:r>
            <a:r>
              <a:rPr lang="en-US" sz="2000" b="1" dirty="0">
                <a:latin typeface="Trebuchet MS" charset="0"/>
                <a:ea typeface="Trebuchet MS" charset="0"/>
                <a:cs typeface="Trebuchet MS" charset="0"/>
              </a:rPr>
              <a:t>АНЕСТЕЗИОЛОГИЯ </a:t>
            </a:r>
            <a:r>
              <a:rPr lang="en-US" sz="2000" b="1" dirty="0" err="1">
                <a:latin typeface="Trebuchet MS" charset="0"/>
                <a:ea typeface="Trebuchet MS" charset="0"/>
                <a:cs typeface="Trebuchet MS" charset="0"/>
              </a:rPr>
              <a:t>И</a:t>
            </a:r>
            <a:r>
              <a:rPr lang="en-US" sz="2000" b="1" dirty="0">
                <a:latin typeface="Trebuchet MS" charset="0"/>
                <a:ea typeface="Trebuchet MS" charset="0"/>
                <a:cs typeface="Trebuchet MS" charset="0"/>
              </a:rPr>
              <a:t> РЕАНИМАТОЛОГИЯ </a:t>
            </a:r>
            <a:r>
              <a:rPr lang="ru-RU" sz="2000" b="1" dirty="0">
                <a:latin typeface="Trebuchet MS" charset="0"/>
                <a:ea typeface="Trebuchet MS" charset="0"/>
                <a:cs typeface="Trebuchet MS" charset="0"/>
              </a:rPr>
              <a:t>»</a:t>
            </a:r>
            <a:endParaRPr lang="en-US" sz="2000" b="1" dirty="0">
              <a:solidFill>
                <a:srgbClr val="0D62B2"/>
              </a:solidFill>
              <a:latin typeface="Trebuchet MS"/>
              <a:cs typeface="Trebuchet MS"/>
            </a:endParaRPr>
          </a:p>
        </p:txBody>
      </p:sp>
      <p:sp>
        <p:nvSpPr>
          <p:cNvPr id="3" name="Subtitle 2"/>
          <p:cNvSpPr>
            <a:spLocks noGrp="1"/>
          </p:cNvSpPr>
          <p:nvPr>
            <p:ph type="subTitle" idx="1"/>
          </p:nvPr>
        </p:nvSpPr>
        <p:spPr>
          <a:xfrm>
            <a:off x="251573" y="1272049"/>
            <a:ext cx="5730507" cy="2448231"/>
          </a:xfrm>
        </p:spPr>
        <p:txBody>
          <a:bodyPr>
            <a:noAutofit/>
          </a:bodyPr>
          <a:lstStyle/>
          <a:p>
            <a:pPr marL="285750" indent="-285750" algn="l">
              <a:buFont typeface="Arial" charset="0"/>
              <a:buChar char="•"/>
            </a:pPr>
            <a:r>
              <a:rPr lang="ru-RU" sz="1600" b="1">
                <a:solidFill>
                  <a:schemeClr val="tx1"/>
                </a:solidFill>
                <a:latin typeface="Trebuchet MS" charset="0"/>
                <a:ea typeface="Trebuchet MS" charset="0"/>
                <a:cs typeface="Trebuchet MS" charset="0"/>
              </a:rPr>
              <a:t>Подготовить </a:t>
            </a:r>
            <a:r>
              <a:rPr lang="ru-RU" sz="1600" b="1" dirty="0">
                <a:solidFill>
                  <a:schemeClr val="tx1"/>
                </a:solidFill>
                <a:latin typeface="Trebuchet MS" charset="0"/>
                <a:ea typeface="Trebuchet MS" charset="0"/>
                <a:cs typeface="Trebuchet MS" charset="0"/>
              </a:rPr>
              <a:t>специалиста способного заниматься научной деятельностью, в том числе решать теоретические и прикладные задачи для практического здравоохранения. </a:t>
            </a:r>
          </a:p>
          <a:p>
            <a:pPr marL="285750" indent="-285750" algn="l">
              <a:buFont typeface="Arial" charset="0"/>
              <a:buChar char="•"/>
            </a:pPr>
            <a:r>
              <a:rPr lang="ru-RU" sz="1600" b="1" dirty="0">
                <a:solidFill>
                  <a:schemeClr val="tx1"/>
                </a:solidFill>
                <a:latin typeface="Trebuchet MS" charset="0"/>
                <a:ea typeface="Trebuchet MS" charset="0"/>
                <a:cs typeface="Trebuchet MS" charset="0"/>
              </a:rPr>
              <a:t>Сформировать у </a:t>
            </a:r>
            <a:r>
              <a:rPr lang="ru-RU" sz="1600" b="1">
                <a:solidFill>
                  <a:schemeClr val="tx1"/>
                </a:solidFill>
                <a:latin typeface="Trebuchet MS" charset="0"/>
                <a:ea typeface="Trebuchet MS" charset="0"/>
                <a:cs typeface="Trebuchet MS" charset="0"/>
              </a:rPr>
              <a:t>специалиста </a:t>
            </a:r>
            <a:r>
              <a:rPr lang="en-US" sz="1600" b="1">
                <a:solidFill>
                  <a:schemeClr val="tx1"/>
                </a:solidFill>
                <a:latin typeface="Trebuchet MS" charset="0"/>
                <a:ea typeface="Trebuchet MS" charset="0"/>
                <a:cs typeface="Trebuchet MS" charset="0"/>
              </a:rPr>
              <a:t>анестезиолога и реаниматолога</a:t>
            </a:r>
            <a:r>
              <a:rPr lang="ru-RU" sz="1600" b="1">
                <a:solidFill>
                  <a:schemeClr val="tx1"/>
                </a:solidFill>
                <a:latin typeface="Trebuchet MS" charset="0"/>
                <a:ea typeface="Trebuchet MS" charset="0"/>
                <a:cs typeface="Trebuchet MS" charset="0"/>
              </a:rPr>
              <a:t> </a:t>
            </a:r>
            <a:r>
              <a:rPr lang="ru-RU" sz="1600" b="1" dirty="0">
                <a:solidFill>
                  <a:schemeClr val="tx1"/>
                </a:solidFill>
                <a:latin typeface="Trebuchet MS" charset="0"/>
                <a:ea typeface="Trebuchet MS" charset="0"/>
                <a:cs typeface="Trebuchet MS" charset="0"/>
              </a:rPr>
              <a:t>способность к критическому анализу и оценке современных научных достижений при решении исследовательских и практических задач, в том числе в междисциплинарных областях</a:t>
            </a:r>
          </a:p>
          <a:p>
            <a:pPr marL="285750" indent="-285750" algn="l">
              <a:buFont typeface="Arial" charset="0"/>
              <a:buChar char="•"/>
            </a:pPr>
            <a:r>
              <a:rPr lang="ru-RU" sz="1600" b="1" dirty="0">
                <a:solidFill>
                  <a:schemeClr val="tx1"/>
                </a:solidFill>
                <a:latin typeface="Trebuchet MS" charset="0"/>
                <a:ea typeface="Trebuchet MS" charset="0"/>
                <a:cs typeface="Trebuchet MS" charset="0"/>
              </a:rPr>
              <a:t>Сформировать готовность у специалиста участвовать в работе российских и международных исследовательских коллективах с использованием современных методов исследования и информационно-коммуникационных технологий</a:t>
            </a:r>
          </a:p>
          <a:p>
            <a:endParaRPr lang="ru-RU" sz="1200" dirty="0">
              <a:solidFill>
                <a:schemeClr val="tx1"/>
              </a:solidFill>
              <a:latin typeface="Trebuchet MS" charset="0"/>
              <a:ea typeface="Trebuchet MS" charset="0"/>
              <a:cs typeface="Trebuchet MS" charset="0"/>
            </a:endParaRPr>
          </a:p>
          <a:p>
            <a:endParaRPr lang="ru-RU" sz="1200" dirty="0">
              <a:latin typeface="Trebuchet MS" charset="0"/>
              <a:ea typeface="Trebuchet MS" charset="0"/>
              <a:cs typeface="Trebuchet MS" charset="0"/>
            </a:endParaRPr>
          </a:p>
          <a:p>
            <a:endParaRPr lang="ru-RU" sz="700" dirty="0"/>
          </a:p>
          <a:p>
            <a:endParaRPr lang="ru-RU" sz="700" dirty="0"/>
          </a:p>
          <a:p>
            <a:pPr algn="l"/>
            <a:endParaRPr lang="ru-RU" sz="600" dirty="0">
              <a:solidFill>
                <a:schemeClr val="tx1">
                  <a:lumMod val="65000"/>
                  <a:lumOff val="35000"/>
                </a:schemeClr>
              </a:solidFill>
              <a:latin typeface="Trebuchet MS"/>
              <a:cs typeface="Trebuchet MS"/>
            </a:endParaRPr>
          </a:p>
        </p:txBody>
      </p:sp>
      <p:sp>
        <p:nvSpPr>
          <p:cNvPr id="5" name="Slide Number Placeholder 4"/>
          <p:cNvSpPr>
            <a:spLocks noGrp="1"/>
          </p:cNvSpPr>
          <p:nvPr>
            <p:ph type="sldNum" sz="quarter" idx="12"/>
          </p:nvPr>
        </p:nvSpPr>
        <p:spPr>
          <a:xfrm>
            <a:off x="8520338" y="4690309"/>
            <a:ext cx="253010" cy="273844"/>
          </a:xfrm>
        </p:spPr>
        <p:txBody>
          <a:bodyPr/>
          <a:lstStyle/>
          <a:p>
            <a:pPr algn="ctr"/>
            <a:fld id="{897B1AD0-CEE0-234F-8740-2B05DEBC40E6}" type="slidenum">
              <a:rPr lang="en-US" smtClean="0">
                <a:solidFill>
                  <a:srgbClr val="FFFFFF"/>
                </a:solidFill>
                <a:latin typeface="Trebuchet MS"/>
                <a:cs typeface="Trebuchet MS"/>
              </a:rPr>
              <a:pPr algn="ctr"/>
              <a:t>3</a:t>
            </a:fld>
            <a:endParaRPr lang="en-US" dirty="0">
              <a:solidFill>
                <a:srgbClr val="FFFFFF"/>
              </a:solidFill>
              <a:latin typeface="Trebuchet MS"/>
              <a:cs typeface="Trebuchet M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292" y="49113"/>
            <a:ext cx="2990947" cy="545855"/>
          </a:xfrm>
          <a:prstGeom prst="rect">
            <a:avLst/>
          </a:prstGeom>
        </p:spPr>
      </p:pic>
      <p:pic>
        <p:nvPicPr>
          <p:cNvPr id="10" name="Изображение 9"/>
          <p:cNvPicPr>
            <a:picLocks noChangeAspect="1"/>
          </p:cNvPicPr>
          <p:nvPr/>
        </p:nvPicPr>
        <p:blipFill>
          <a:blip r:embed="rId4"/>
          <a:stretch>
            <a:fillRect/>
          </a:stretch>
        </p:blipFill>
        <p:spPr>
          <a:xfrm>
            <a:off x="6066504" y="806245"/>
            <a:ext cx="3077496" cy="4020986"/>
          </a:xfrm>
          <a:prstGeom prst="rect">
            <a:avLst/>
          </a:prstGeom>
        </p:spPr>
      </p:pic>
    </p:spTree>
    <p:extLst>
      <p:ext uri="{BB962C8B-B14F-4D97-AF65-F5344CB8AC3E}">
        <p14:creationId xmlns:p14="http://schemas.microsoft.com/office/powerpoint/2010/main" val="29849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418" y="0"/>
            <a:ext cx="4656582" cy="5143500"/>
          </a:xfrm>
          <a:prstGeom prst="rect">
            <a:avLst/>
          </a:prstGeom>
        </p:spPr>
      </p:pic>
      <p:pic>
        <p:nvPicPr>
          <p:cNvPr id="6" name="Picture 5" descr="lents_fon.pn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89390" y="-268123"/>
            <a:ext cx="6190902" cy="1365820"/>
          </a:xfrm>
        </p:spPr>
        <p:txBody>
          <a:bodyPr>
            <a:noAutofit/>
          </a:bodyPr>
          <a:lstStyle/>
          <a:p>
            <a:pPr algn="l"/>
            <a:r>
              <a:rPr lang="ru-RU" sz="3200" b="1" dirty="0">
                <a:solidFill>
                  <a:srgbClr val="0D62B2"/>
                </a:solidFill>
                <a:latin typeface="Trebuchet MS"/>
                <a:cs typeface="Trebuchet MS"/>
              </a:rPr>
              <a:t>  </a:t>
            </a:r>
            <a:r>
              <a:rPr lang="ru-RU" sz="2000" b="1" dirty="0">
                <a:latin typeface="Trebuchet MS"/>
                <a:cs typeface="Trebuchet MS"/>
              </a:rPr>
              <a:t>УЧЕБНЫЙ ПРОЦЕСС</a:t>
            </a:r>
            <a:endParaRPr lang="en-US" sz="2000" b="1" dirty="0">
              <a:latin typeface="Trebuchet MS"/>
              <a:cs typeface="Trebuchet MS"/>
            </a:endParaRPr>
          </a:p>
        </p:txBody>
      </p:sp>
      <p:sp>
        <p:nvSpPr>
          <p:cNvPr id="11" name="Subtitle 2"/>
          <p:cNvSpPr>
            <a:spLocks noGrp="1"/>
          </p:cNvSpPr>
          <p:nvPr>
            <p:ph type="subTitle" idx="1"/>
          </p:nvPr>
        </p:nvSpPr>
        <p:spPr>
          <a:xfrm>
            <a:off x="-46026" y="829573"/>
            <a:ext cx="6861735" cy="2476806"/>
          </a:xfrm>
        </p:spPr>
        <p:txBody>
          <a:bodyPr>
            <a:noAutofit/>
          </a:bodyPr>
          <a:lstStyle/>
          <a:p>
            <a:pPr marL="285750" indent="-285750" algn="l">
              <a:buFont typeface="Arial" charset="0"/>
              <a:buChar char="•"/>
            </a:pPr>
            <a:r>
              <a:rPr lang="ru-RU" sz="1600" b="1" dirty="0">
                <a:solidFill>
                  <a:schemeClr val="tx1"/>
                </a:solidFill>
                <a:latin typeface="Trebuchet MS" charset="0"/>
                <a:ea typeface="Trebuchet MS" charset="0"/>
                <a:cs typeface="Trebuchet MS" charset="0"/>
              </a:rPr>
              <a:t>Обучение организует и проводит научный руководитель из числа профессоров и других научно-педагогических работников кафедры.</a:t>
            </a:r>
          </a:p>
          <a:p>
            <a:pPr marL="285750" indent="-285750" algn="l">
              <a:buFont typeface="Arial" charset="0"/>
              <a:buChar char="•"/>
            </a:pPr>
            <a:r>
              <a:rPr lang="ru-RU" sz="1600" b="1" dirty="0">
                <a:solidFill>
                  <a:schemeClr val="tx1"/>
                </a:solidFill>
                <a:latin typeface="Trebuchet MS" charset="0"/>
                <a:ea typeface="Trebuchet MS" charset="0"/>
                <a:cs typeface="Trebuchet MS" charset="0"/>
              </a:rPr>
              <a:t> Аспирант обучается  теории и практики, проводит самостоятельные исследования под руководством опытных руководителей, проводит занятия со студентами медицинского института.</a:t>
            </a:r>
          </a:p>
          <a:p>
            <a:pPr marL="285750" indent="-285750" algn="l">
              <a:buFont typeface="Arial" charset="0"/>
              <a:buChar char="•"/>
            </a:pPr>
            <a:r>
              <a:rPr lang="ru-RU" sz="1600" b="1" dirty="0">
                <a:solidFill>
                  <a:schemeClr val="tx1"/>
                </a:solidFill>
                <a:latin typeface="Trebuchet MS" charset="0"/>
                <a:ea typeface="Trebuchet MS" charset="0"/>
                <a:cs typeface="Trebuchet MS" charset="0"/>
              </a:rPr>
              <a:t>Аспирант участвует в работе научных конференций национального и международного уровней,  готовит научные публикаций в профильных научных журналах.</a:t>
            </a:r>
          </a:p>
          <a:p>
            <a:pPr marL="285750" indent="-285750" algn="l">
              <a:buFont typeface="Arial" charset="0"/>
              <a:buChar char="•"/>
            </a:pPr>
            <a:r>
              <a:rPr lang="ru-RU" sz="1600" b="1" dirty="0">
                <a:solidFill>
                  <a:schemeClr val="tx1"/>
                </a:solidFill>
                <a:latin typeface="Trebuchet MS" charset="0"/>
                <a:ea typeface="Trebuchet MS" charset="0"/>
                <a:cs typeface="Trebuchet MS" charset="0"/>
              </a:rPr>
              <a:t>В конце аспирантуры предусмотрена итоговая государственная аттестация, результатом которой выдается документ государственного образца.</a:t>
            </a:r>
          </a:p>
          <a:p>
            <a:pPr marL="285750" indent="-285750" algn="l">
              <a:buFont typeface="Arial" charset="0"/>
              <a:buChar char="•"/>
            </a:pPr>
            <a:r>
              <a:rPr lang="ru-RU" sz="1600" b="1" dirty="0">
                <a:solidFill>
                  <a:schemeClr val="tx1"/>
                </a:solidFill>
                <a:latin typeface="Trebuchet MS" charset="0"/>
                <a:ea typeface="Trebuchet MS" charset="0"/>
                <a:cs typeface="Trebuchet MS" charset="0"/>
              </a:rPr>
              <a:t>После подготовки диссертационной работы она может быть представлена к защите в диссертационный совет на соискание ученой степени кандидата/доктора наук (</a:t>
            </a:r>
            <a:r>
              <a:rPr lang="ru-RU" sz="1600" b="1" dirty="0" err="1">
                <a:solidFill>
                  <a:schemeClr val="tx1"/>
                </a:solidFill>
                <a:latin typeface="Trebuchet MS" charset="0"/>
                <a:ea typeface="Trebuchet MS" charset="0"/>
                <a:cs typeface="Trebuchet MS" charset="0"/>
              </a:rPr>
              <a:t>PhD</a:t>
            </a:r>
            <a:r>
              <a:rPr lang="ru-RU" sz="1600" b="1" dirty="0">
                <a:solidFill>
                  <a:schemeClr val="tx1"/>
                </a:solidFill>
                <a:latin typeface="Trebuchet MS" charset="0"/>
                <a:ea typeface="Trebuchet MS" charset="0"/>
                <a:cs typeface="Trebuchet MS" charset="0"/>
              </a:rPr>
              <a:t>).</a:t>
            </a:r>
          </a:p>
          <a:p>
            <a:pPr marL="171450" indent="-171450" algn="l">
              <a:buFont typeface="Arial" charset="0"/>
              <a:buChar char="•"/>
            </a:pPr>
            <a:endParaRPr lang="ru-RU" sz="1200" b="1" dirty="0">
              <a:solidFill>
                <a:schemeClr val="tx1"/>
              </a:solidFill>
              <a:latin typeface="Trebuchet MS" charset="0"/>
              <a:ea typeface="Trebuchet MS" charset="0"/>
              <a:cs typeface="Trebuchet MS" charset="0"/>
            </a:endParaRPr>
          </a:p>
          <a:p>
            <a:pPr marL="171450" indent="-171450" algn="l">
              <a:buFont typeface="Arial" charset="0"/>
              <a:buChar char="•"/>
            </a:pPr>
            <a:endParaRPr lang="ru-RU" sz="1200" b="1" dirty="0">
              <a:solidFill>
                <a:schemeClr val="tx1"/>
              </a:solidFill>
              <a:latin typeface="Trebuchet MS" charset="0"/>
              <a:ea typeface="Trebuchet MS" charset="0"/>
              <a:cs typeface="Trebuchet MS" charset="0"/>
            </a:endParaRPr>
          </a:p>
          <a:p>
            <a:pPr marL="171450" indent="-171450" algn="l">
              <a:buFont typeface="Arial" charset="0"/>
              <a:buChar char="•"/>
            </a:pPr>
            <a:endParaRPr lang="ru-RU" sz="1200" b="1" dirty="0">
              <a:solidFill>
                <a:schemeClr val="tx1"/>
              </a:solidFill>
              <a:latin typeface="Trebuchet MS" charset="0"/>
              <a:ea typeface="Trebuchet MS" charset="0"/>
              <a:cs typeface="Trebuchet MS" charset="0"/>
            </a:endParaRPr>
          </a:p>
          <a:p>
            <a:pPr marL="285750" indent="-285750">
              <a:buFont typeface="Arial" charset="0"/>
              <a:buChar char="•"/>
            </a:pPr>
            <a:endParaRPr lang="ru-RU" sz="1600" dirty="0">
              <a:solidFill>
                <a:schemeClr val="tx1">
                  <a:lumMod val="65000"/>
                  <a:lumOff val="35000"/>
                </a:schemeClr>
              </a:solidFill>
              <a:latin typeface="Trebuchet MS"/>
              <a:cs typeface="Trebuchet MS"/>
            </a:endParaRPr>
          </a:p>
        </p:txBody>
      </p:sp>
      <p:sp>
        <p:nvSpPr>
          <p:cNvPr id="16" name="Slide Number Placeholder 4"/>
          <p:cNvSpPr>
            <a:spLocks noGrp="1"/>
          </p:cNvSpPr>
          <p:nvPr>
            <p:ph type="sldNum" sz="quarter" idx="12"/>
          </p:nvPr>
        </p:nvSpPr>
        <p:spPr>
          <a:xfrm>
            <a:off x="8520338" y="4690309"/>
            <a:ext cx="253010" cy="273844"/>
          </a:xfrm>
        </p:spPr>
        <p:txBody>
          <a:bodyPr/>
          <a:lstStyle/>
          <a:p>
            <a:pPr algn="ctr"/>
            <a:fld id="{897B1AD0-CEE0-234F-8740-2B05DEBC40E6}" type="slidenum">
              <a:rPr lang="en-US" smtClean="0">
                <a:solidFill>
                  <a:srgbClr val="FFFFFF"/>
                </a:solidFill>
                <a:latin typeface="Trebuchet MS"/>
                <a:cs typeface="Trebuchet MS"/>
              </a:rPr>
              <a:pPr algn="ctr"/>
              <a:t>4</a:t>
            </a:fld>
            <a:endParaRPr lang="en-US" dirty="0">
              <a:solidFill>
                <a:srgbClr val="FFFFFF"/>
              </a:solidFill>
              <a:latin typeface="Trebuchet MS"/>
              <a:cs typeface="Trebuchet MS"/>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454" y="389533"/>
            <a:ext cx="2411146" cy="440040"/>
          </a:xfrm>
          <a:prstGeom prst="rect">
            <a:avLst/>
          </a:prstGeom>
        </p:spPr>
      </p:pic>
    </p:spTree>
    <p:extLst>
      <p:ext uri="{BB962C8B-B14F-4D97-AF65-F5344CB8AC3E}">
        <p14:creationId xmlns:p14="http://schemas.microsoft.com/office/powerpoint/2010/main" val="12137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2692" y="-67668"/>
            <a:ext cx="6229824" cy="552122"/>
          </a:xfrm>
        </p:spPr>
        <p:txBody>
          <a:bodyPr>
            <a:noAutofit/>
          </a:bodyPr>
          <a:lstStyle/>
          <a:p>
            <a:pPr algn="l"/>
            <a:r>
              <a:rPr lang="ru-RU" sz="2000" b="1" dirty="0">
                <a:solidFill>
                  <a:srgbClr val="0D62B2"/>
                </a:solidFill>
                <a:latin typeface="Trebuchet MS"/>
                <a:cs typeface="Trebuchet MS"/>
              </a:rPr>
              <a:t> </a:t>
            </a:r>
            <a:br>
              <a:rPr lang="ru-RU" sz="2000" b="1" dirty="0">
                <a:solidFill>
                  <a:srgbClr val="0D62B2"/>
                </a:solidFill>
                <a:latin typeface="Trebuchet MS"/>
                <a:cs typeface="Trebuchet MS"/>
              </a:rPr>
            </a:br>
            <a:r>
              <a:rPr lang="ru-RU" sz="2000" b="1" dirty="0">
                <a:latin typeface="Trebuchet MS"/>
                <a:cs typeface="Trebuchet MS"/>
              </a:rPr>
              <a:t>КАРЬЕРА</a:t>
            </a:r>
            <a:endParaRPr lang="en-US" sz="2000" b="1" dirty="0">
              <a:latin typeface="Trebuchet MS"/>
              <a:cs typeface="Trebuchet MS"/>
            </a:endParaRPr>
          </a:p>
        </p:txBody>
      </p:sp>
      <p:sp>
        <p:nvSpPr>
          <p:cNvPr id="5" name="Slide Number Placeholder 4"/>
          <p:cNvSpPr>
            <a:spLocks noGrp="1"/>
          </p:cNvSpPr>
          <p:nvPr>
            <p:ph type="sldNum" sz="quarter" idx="12"/>
          </p:nvPr>
        </p:nvSpPr>
        <p:spPr>
          <a:xfrm>
            <a:off x="8520338" y="4690309"/>
            <a:ext cx="253010" cy="273844"/>
          </a:xfrm>
        </p:spPr>
        <p:txBody>
          <a:bodyPr/>
          <a:lstStyle/>
          <a:p>
            <a:pPr algn="ctr"/>
            <a:fld id="{897B1AD0-CEE0-234F-8740-2B05DEBC40E6}" type="slidenum">
              <a:rPr lang="en-US" smtClean="0">
                <a:solidFill>
                  <a:srgbClr val="FFFFFF"/>
                </a:solidFill>
                <a:latin typeface="Trebuchet MS"/>
                <a:cs typeface="Trebuchet MS"/>
              </a:rPr>
              <a:pPr algn="ctr"/>
              <a:t>5</a:t>
            </a:fld>
            <a:endParaRPr lang="en-US" dirty="0">
              <a:solidFill>
                <a:srgbClr val="FFFFFF"/>
              </a:solidFill>
              <a:latin typeface="Trebuchet MS"/>
              <a:cs typeface="Trebuchet M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202" y="169513"/>
            <a:ext cx="2411146" cy="440040"/>
          </a:xfrm>
          <a:prstGeom prst="rect">
            <a:avLst/>
          </a:prstGeom>
        </p:spPr>
      </p:pic>
      <p:sp>
        <p:nvSpPr>
          <p:cNvPr id="3" name="Прямоугольник 2"/>
          <p:cNvSpPr/>
          <p:nvPr/>
        </p:nvSpPr>
        <p:spPr>
          <a:xfrm>
            <a:off x="0" y="609553"/>
            <a:ext cx="7472516" cy="4539704"/>
          </a:xfrm>
          <a:prstGeom prst="rect">
            <a:avLst/>
          </a:prstGeom>
        </p:spPr>
        <p:txBody>
          <a:bodyPr wrap="square">
            <a:spAutoFit/>
          </a:bodyPr>
          <a:lstStyle/>
          <a:p>
            <a:pPr marL="285750" marR="266700" lvl="0" indent="-285750">
              <a:spcAft>
                <a:spcPts val="300"/>
              </a:spcAft>
              <a:buFont typeface="Arial" charset="0"/>
              <a:buChar char="•"/>
            </a:pPr>
            <a:r>
              <a:rPr lang="ru-RU" sz="1600" b="1" dirty="0">
                <a:latin typeface="Trebuchet MS" charset="0"/>
                <a:ea typeface="Trebuchet MS" charset="0"/>
                <a:cs typeface="Trebuchet MS" charset="0"/>
              </a:rPr>
              <a:t>В сфере научной деятельности: кандидат наук, доктор наук, член корреспондент, действительный член профильных академий наук, член национальных и международных академий наук. </a:t>
            </a:r>
          </a:p>
          <a:p>
            <a:pPr marL="285750" marR="266700" lvl="0" indent="-285750">
              <a:spcAft>
                <a:spcPts val="300"/>
              </a:spcAft>
              <a:buFont typeface="Arial" charset="0"/>
              <a:buChar char="•"/>
            </a:pPr>
            <a:endParaRPr lang="ru-RU" sz="1600" b="1" dirty="0">
              <a:latin typeface="Trebuchet MS" charset="0"/>
              <a:ea typeface="Trebuchet MS" charset="0"/>
              <a:cs typeface="Trebuchet MS" charset="0"/>
            </a:endParaRPr>
          </a:p>
          <a:p>
            <a:pPr marL="285750" marR="266700" lvl="0" indent="-285750">
              <a:spcAft>
                <a:spcPts val="300"/>
              </a:spcAft>
              <a:buFont typeface="Arial" charset="0"/>
              <a:buChar char="•"/>
            </a:pPr>
            <a:r>
              <a:rPr lang="ru-RU" sz="1600" b="1" dirty="0">
                <a:latin typeface="Trebuchet MS" charset="0"/>
                <a:ea typeface="Trebuchet MS" charset="0"/>
                <a:cs typeface="Trebuchet MS" charset="0"/>
              </a:rPr>
              <a:t>В сфере преподавательской деятельности: ассистент, доцент, профессор кафедры, член национальных и международных академий наук. </a:t>
            </a:r>
          </a:p>
          <a:p>
            <a:pPr marL="285750" marR="266700" lvl="0" indent="-285750">
              <a:spcAft>
                <a:spcPts val="300"/>
              </a:spcAft>
              <a:buFont typeface="Arial" charset="0"/>
              <a:buChar char="•"/>
            </a:pPr>
            <a:endParaRPr lang="ru-RU" sz="1600" b="1" dirty="0">
              <a:latin typeface="Trebuchet MS" charset="0"/>
              <a:ea typeface="Trebuchet MS" charset="0"/>
              <a:cs typeface="Trebuchet MS" charset="0"/>
            </a:endParaRPr>
          </a:p>
          <a:p>
            <a:pPr marL="285750" marR="266700" lvl="0" indent="-285750">
              <a:spcAft>
                <a:spcPts val="300"/>
              </a:spcAft>
              <a:buFont typeface="Arial" charset="0"/>
              <a:buChar char="•"/>
            </a:pPr>
            <a:r>
              <a:rPr lang="ru-RU" sz="1600" b="1" dirty="0">
                <a:latin typeface="Trebuchet MS" charset="0"/>
                <a:ea typeface="Trebuchet MS" charset="0"/>
                <a:cs typeface="Trebuchet MS" charset="0"/>
              </a:rPr>
              <a:t>Во время обучения в аспирантуре имеется возможность получение президентских и правительственных стипендий и грантов различных национальных и международных фондов. Оформление национальных и международных патентов</a:t>
            </a:r>
          </a:p>
          <a:p>
            <a:pPr marL="285750" marR="266700" lvl="0" indent="-285750">
              <a:spcAft>
                <a:spcPts val="300"/>
              </a:spcAft>
              <a:buFont typeface="Arial" charset="0"/>
              <a:buChar char="•"/>
            </a:pPr>
            <a:endParaRPr lang="ru-RU" sz="1600" b="1" dirty="0">
              <a:latin typeface="Trebuchet MS" charset="0"/>
              <a:ea typeface="Trebuchet MS" charset="0"/>
              <a:cs typeface="Trebuchet MS" charset="0"/>
            </a:endParaRPr>
          </a:p>
          <a:p>
            <a:pPr marL="285750" marR="266700" indent="-285750">
              <a:spcAft>
                <a:spcPts val="300"/>
              </a:spcAft>
              <a:buFont typeface="Arial" charset="0"/>
              <a:buChar char="•"/>
            </a:pPr>
            <a:r>
              <a:rPr lang="ru-RU" sz="1600" b="1" dirty="0">
                <a:latin typeface="Trebuchet MS" charset="0"/>
                <a:ea typeface="Trebuchet MS" charset="0"/>
                <a:cs typeface="Trebuchet MS" charset="0"/>
              </a:rPr>
              <a:t>При условии успешной работы и достижения важных результатов существует практика получения почетных званий, премий и наград на национальном и международном уровне.</a:t>
            </a:r>
            <a:br>
              <a:rPr lang="ru-RU" dirty="0">
                <a:latin typeface="Times New Roman" charset="0"/>
                <a:ea typeface="Times New Roman" charset="0"/>
              </a:rPr>
            </a:br>
            <a:endParaRPr lang="ru-RU" dirty="0"/>
          </a:p>
        </p:txBody>
      </p:sp>
      <p:pic>
        <p:nvPicPr>
          <p:cNvPr id="10" name="Picture 8" descr="glob.png"/>
          <p:cNvPicPr>
            <a:picLocks noChangeAspect="1"/>
          </p:cNvPicPr>
          <p:nvPr/>
        </p:nvPicPr>
        <p:blipFill rotWithShape="1">
          <a:blip r:embed="rId5">
            <a:extLst>
              <a:ext uri="{28A0092B-C50C-407E-A947-70E740481C1C}">
                <a14:useLocalDpi xmlns:a14="http://schemas.microsoft.com/office/drawing/2010/main" val="0"/>
              </a:ext>
            </a:extLst>
          </a:blip>
          <a:srcRect l="26128" t="12396" r="26128" b="12396"/>
          <a:stretch/>
        </p:blipFill>
        <p:spPr>
          <a:xfrm>
            <a:off x="6713518" y="1191853"/>
            <a:ext cx="2430482" cy="3390805"/>
          </a:xfrm>
          <a:prstGeom prst="rect">
            <a:avLst/>
          </a:prstGeom>
        </p:spPr>
      </p:pic>
    </p:spTree>
    <p:extLst>
      <p:ext uri="{BB962C8B-B14F-4D97-AF65-F5344CB8AC3E}">
        <p14:creationId xmlns:p14="http://schemas.microsoft.com/office/powerpoint/2010/main" val="40314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819" y="205979"/>
            <a:ext cx="6135329" cy="857250"/>
          </a:xfrm>
        </p:spPr>
        <p:txBody>
          <a:bodyPr>
            <a:noAutofit/>
          </a:bodyPr>
          <a:lstStyle/>
          <a:p>
            <a:r>
              <a:rPr lang="ru-RU" sz="2000" b="1" dirty="0">
                <a:latin typeface="Trebuchet MS" charset="0"/>
                <a:ea typeface="Trebuchet MS" charset="0"/>
                <a:cs typeface="Trebuchet MS" charset="0"/>
              </a:rPr>
              <a:t>ПОСТУПЛЕНИЕ В АСПИРАНТУРУ  ПО  НАПРАВЛЕНИЮ </a:t>
            </a:r>
            <a:r>
              <a:rPr lang="en-US" sz="2000" b="1" dirty="0">
                <a:latin typeface="Trebuchet MS" charset="0"/>
                <a:ea typeface="Trebuchet MS" charset="0"/>
                <a:cs typeface="Trebuchet MS" charset="0"/>
              </a:rPr>
              <a:t>3.1.12</a:t>
            </a:r>
            <a:r>
              <a:rPr lang="ru-RU" sz="2000" b="1" dirty="0">
                <a:latin typeface="Trebuchet MS" charset="0"/>
                <a:ea typeface="Trebuchet MS" charset="0"/>
                <a:cs typeface="Trebuchet MS" charset="0"/>
              </a:rPr>
              <a:t>«</a:t>
            </a:r>
            <a:r>
              <a:rPr lang="en-US" sz="2000" b="1" dirty="0">
                <a:latin typeface="Trebuchet MS" charset="0"/>
                <a:ea typeface="Trebuchet MS" charset="0"/>
                <a:cs typeface="Trebuchet MS" charset="0"/>
              </a:rPr>
              <a:t>АНЕСТЕЗИОЛОГИЯ </a:t>
            </a:r>
            <a:r>
              <a:rPr lang="en-US" sz="2000" b="1" dirty="0" err="1">
                <a:latin typeface="Trebuchet MS" charset="0"/>
                <a:ea typeface="Trebuchet MS" charset="0"/>
                <a:cs typeface="Trebuchet MS" charset="0"/>
              </a:rPr>
              <a:t>И</a:t>
            </a:r>
            <a:r>
              <a:rPr lang="en-US" sz="2000" b="1" dirty="0">
                <a:latin typeface="Trebuchet MS" charset="0"/>
                <a:ea typeface="Trebuchet MS" charset="0"/>
                <a:cs typeface="Trebuchet MS" charset="0"/>
              </a:rPr>
              <a:t> РЕАНИМАТОЛОГИЯ </a:t>
            </a:r>
            <a:r>
              <a:rPr lang="ru-RU" sz="2000" b="1" dirty="0">
                <a:latin typeface="Trebuchet MS" charset="0"/>
                <a:ea typeface="Trebuchet MS" charset="0"/>
                <a:cs typeface="Trebuchet MS" charset="0"/>
              </a:rPr>
              <a:t>» </a:t>
            </a:r>
          </a:p>
        </p:txBody>
      </p:sp>
      <p:sp>
        <p:nvSpPr>
          <p:cNvPr id="3" name="Объект 2"/>
          <p:cNvSpPr>
            <a:spLocks noGrp="1"/>
          </p:cNvSpPr>
          <p:nvPr>
            <p:ph idx="1"/>
          </p:nvPr>
        </p:nvSpPr>
        <p:spPr/>
        <p:txBody>
          <a:bodyPr>
            <a:noAutofit/>
          </a:bodyPr>
          <a:lstStyle/>
          <a:p>
            <a:r>
              <a:rPr lang="ru-RU" sz="1600" b="1" dirty="0">
                <a:latin typeface="Trebuchet MS" charset="0"/>
                <a:ea typeface="Trebuchet MS" charset="0"/>
                <a:cs typeface="Trebuchet MS" charset="0"/>
              </a:rPr>
              <a:t>Вступительные тесты составлены в соответствии с требованиями ФГОС </a:t>
            </a:r>
            <a:r>
              <a:rPr lang="en-US" sz="1600" b="1" dirty="0" err="1">
                <a:latin typeface="Trebuchet MS" charset="0"/>
                <a:ea typeface="Trebuchet MS" charset="0"/>
                <a:cs typeface="Trebuchet MS" charset="0"/>
              </a:rPr>
              <a:t>по</a:t>
            </a:r>
            <a:r>
              <a:rPr lang="en-US" sz="1600" b="1" dirty="0">
                <a:latin typeface="Trebuchet MS" charset="0"/>
                <a:ea typeface="Trebuchet MS" charset="0"/>
                <a:cs typeface="Trebuchet MS" charset="0"/>
              </a:rPr>
              <a:t> </a:t>
            </a:r>
            <a:r>
              <a:rPr lang="ru-RU" sz="1600" b="1" dirty="0">
                <a:latin typeface="Trebuchet MS" charset="0"/>
                <a:ea typeface="Trebuchet MS" charset="0"/>
                <a:cs typeface="Trebuchet MS" charset="0"/>
              </a:rPr>
              <a:t> </a:t>
            </a:r>
            <a:r>
              <a:rPr lang="en-US" sz="1600" b="1" dirty="0" err="1">
                <a:latin typeface="Trebuchet MS" charset="0"/>
                <a:ea typeface="Trebuchet MS" charset="0"/>
                <a:cs typeface="Trebuchet MS" charset="0"/>
              </a:rPr>
              <a:t>пециальности</a:t>
            </a:r>
            <a:r>
              <a:rPr lang="en-US" sz="1600" b="1" dirty="0">
                <a:latin typeface="Trebuchet MS" charset="0"/>
                <a:ea typeface="Trebuchet MS" charset="0"/>
                <a:cs typeface="Trebuchet MS" charset="0"/>
              </a:rPr>
              <a:t> </a:t>
            </a:r>
            <a:r>
              <a:rPr lang="ru-RU" sz="1600" b="1" dirty="0">
                <a:latin typeface="Trebuchet MS" charset="0"/>
                <a:ea typeface="Trebuchet MS" charset="0"/>
                <a:cs typeface="Trebuchet MS" charset="0"/>
              </a:rPr>
              <a:t>3.1.12«</a:t>
            </a:r>
            <a:r>
              <a:rPr lang="en-US" sz="1600" b="1" dirty="0">
                <a:latin typeface="Trebuchet MS" charset="0"/>
                <a:ea typeface="Trebuchet MS" charset="0"/>
                <a:cs typeface="Trebuchet MS" charset="0"/>
              </a:rPr>
              <a:t>АНЕСТЕЗИОЛОГИЯ И РЕАНИМАТОЛОГИЯ</a:t>
            </a:r>
            <a:r>
              <a:rPr lang="ru-RU" sz="1600" b="1" dirty="0">
                <a:latin typeface="Trebuchet MS" charset="0"/>
                <a:ea typeface="Trebuchet MS" charset="0"/>
                <a:cs typeface="Trebuchet MS" charset="0"/>
              </a:rPr>
              <a:t>» и включают в себя тестовый контроль по темам, охватывающим основные вопросы как общей, так и частной неврологии. </a:t>
            </a:r>
          </a:p>
          <a:p>
            <a:r>
              <a:rPr lang="ru-RU" sz="1600" b="1" dirty="0">
                <a:latin typeface="Trebuchet MS" charset="0"/>
                <a:ea typeface="Trebuchet MS" charset="0"/>
                <a:cs typeface="Trebuchet MS" charset="0"/>
              </a:rPr>
              <a:t>Каждый билет включает 4 теоретических вопроса. ​</a:t>
            </a:r>
          </a:p>
          <a:p>
            <a:r>
              <a:rPr lang="ru-RU" sz="1600" b="1" dirty="0">
                <a:latin typeface="Trebuchet MS" charset="0"/>
                <a:ea typeface="Trebuchet MS" charset="0"/>
                <a:cs typeface="Trebuchet MS" charset="0"/>
              </a:rPr>
              <a:t>На подготовку ответов на задания отводится 60 минут.​</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65" y="135072"/>
            <a:ext cx="2854329" cy="440040"/>
          </a:xfrm>
          <a:prstGeom prst="rect">
            <a:avLst/>
          </a:prstGeom>
        </p:spPr>
      </p:pic>
    </p:spTree>
    <p:extLst>
      <p:ext uri="{BB962C8B-B14F-4D97-AF65-F5344CB8AC3E}">
        <p14:creationId xmlns:p14="http://schemas.microsoft.com/office/powerpoint/2010/main" val="20114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51639" cy="641358"/>
          </a:xfrm>
        </p:spPr>
        <p:txBody>
          <a:bodyPr>
            <a:noAutofit/>
          </a:bodyPr>
          <a:lstStyle/>
          <a:p>
            <a:br>
              <a:rPr lang="ru-RU" sz="2400" b="1" dirty="0">
                <a:latin typeface="Trebuchet MS" charset="0"/>
                <a:ea typeface="Trebuchet MS" charset="0"/>
                <a:cs typeface="Trebuchet MS" charset="0"/>
              </a:rPr>
            </a:br>
            <a:r>
              <a:rPr lang="ru-RU" sz="2000" b="1" dirty="0">
                <a:latin typeface="Trebuchet MS" charset="0"/>
                <a:ea typeface="Trebuchet MS" charset="0"/>
                <a:cs typeface="Trebuchet MS" charset="0"/>
              </a:rPr>
              <a:t>ПОСТУПЛЕНИЕ В АСПИРАНТУРУ  ПО  НАПРАВЛЕНИЮ </a:t>
            </a:r>
            <a:r>
              <a:rPr lang="en-US" sz="2000" b="1" dirty="0">
                <a:latin typeface="Trebuchet MS" charset="0"/>
                <a:ea typeface="Trebuchet MS" charset="0"/>
                <a:cs typeface="Trebuchet MS" charset="0"/>
              </a:rPr>
              <a:t>3.1.12 </a:t>
            </a:r>
            <a:r>
              <a:rPr lang="ru-RU" sz="2000" b="1" dirty="0">
                <a:latin typeface="Trebuchet MS" charset="0"/>
                <a:ea typeface="Trebuchet MS" charset="0"/>
                <a:cs typeface="Trebuchet MS" charset="0"/>
              </a:rPr>
              <a:t>«</a:t>
            </a:r>
            <a:r>
              <a:rPr lang="en-US" sz="2000" b="1" dirty="0">
                <a:latin typeface="Trebuchet MS" charset="0"/>
                <a:ea typeface="Trebuchet MS" charset="0"/>
                <a:cs typeface="Trebuchet MS" charset="0"/>
              </a:rPr>
              <a:t>АНЕСТЕЗИОЛОГИЯ И РЕАНИМАТОЛОГИЯ</a:t>
            </a:r>
            <a:r>
              <a:rPr lang="ru-RU" sz="2000" b="1" dirty="0">
                <a:latin typeface="Trebuchet MS" charset="0"/>
                <a:ea typeface="Trebuchet MS" charset="0"/>
                <a:cs typeface="Trebuchet MS" charset="0"/>
              </a:rPr>
              <a:t>» </a:t>
            </a:r>
          </a:p>
        </p:txBody>
      </p:sp>
      <p:sp>
        <p:nvSpPr>
          <p:cNvPr id="3" name="Объект 2"/>
          <p:cNvSpPr>
            <a:spLocks noGrp="1"/>
          </p:cNvSpPr>
          <p:nvPr>
            <p:ph idx="1"/>
          </p:nvPr>
        </p:nvSpPr>
        <p:spPr>
          <a:xfrm>
            <a:off x="75586" y="1390793"/>
            <a:ext cx="6818671" cy="3193154"/>
          </a:xfrm>
        </p:spPr>
        <p:txBody>
          <a:bodyPr>
            <a:noAutofit/>
          </a:bodyPr>
          <a:lstStyle/>
          <a:p>
            <a:endParaRPr lang="ru-RU" sz="1600" dirty="0">
              <a:latin typeface="Trebuchet MS" charset="0"/>
              <a:ea typeface="Trebuchet MS" charset="0"/>
              <a:cs typeface="Trebuchet MS" charset="0"/>
            </a:endParaRPr>
          </a:p>
          <a:p>
            <a:pPr marL="0" indent="0">
              <a:buNone/>
            </a:pPr>
            <a:r>
              <a:rPr lang="ru-RU" sz="1600" dirty="0">
                <a:latin typeface="Trebuchet MS" charset="0"/>
                <a:ea typeface="Trebuchet MS" charset="0"/>
                <a:cs typeface="Trebuchet MS" charset="0"/>
              </a:rPr>
              <a:t> </a:t>
            </a:r>
            <a:r>
              <a:rPr lang="ru-RU" sz="1800" b="1" u="sng" dirty="0">
                <a:latin typeface="Trebuchet MS" charset="0"/>
                <a:ea typeface="Trebuchet MS" charset="0"/>
                <a:cs typeface="Trebuchet MS" charset="0"/>
              </a:rPr>
              <a:t>Вопросы представлены по следующим темам: </a:t>
            </a:r>
          </a:p>
          <a:p>
            <a:pPr marL="342900" marR="0" lvl="0" indent="-342900" algn="just">
              <a:lnSpc>
                <a:spcPct val="107000"/>
              </a:lnSpc>
              <a:spcBef>
                <a:spcPts val="0"/>
              </a:spcBef>
              <a:spcAft>
                <a:spcPts val="800"/>
              </a:spcAft>
              <a:buFont typeface="Symbol" panose="05050102010706020507" pitchFamily="18"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Анестезиология: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введение в анестезиологию, ингаляционная анестезия, неингаляционная анестезия, комбинированная эндотрахеальная анестезия, местная  анестезия, ингаляционная анестезия, аппаратура для ингаляционной анестезии, низко и малопоточная анестезия, анестезия севораном, анестезия ксеноном, неингаляционная анестезия, тотальная внутривенная анестезия, клиническая фармакология современных препаратов для неингаляционной анестезии, опасности и осложнения неингаляционной анестезии и профилактикаб, комбинированная эндотрахеальная анестезия, трудный дыхательный путь, алгоритм интубации трахеи, опасности и осложнения  комбинированной эндо- трахеальной анестезии и профилактика, местная анестезия, эпидуральная анестезия, спинальная анестезия, проводниковые блокады.</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600" b="1" dirty="0">
              <a:latin typeface="Trebuchet MS" charset="0"/>
              <a:ea typeface="Trebuchet MS" charset="0"/>
              <a:cs typeface="Trebuchet MS"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65" y="135072"/>
            <a:ext cx="2854329" cy="440040"/>
          </a:xfrm>
          <a:prstGeom prst="rect">
            <a:avLst/>
          </a:prstGeom>
        </p:spPr>
      </p:pic>
      <p:pic>
        <p:nvPicPr>
          <p:cNvPr id="5" name="Изображение 4"/>
          <p:cNvPicPr>
            <a:picLocks noChangeAspect="1"/>
          </p:cNvPicPr>
          <p:nvPr/>
        </p:nvPicPr>
        <p:blipFill>
          <a:blip r:embed="rId3"/>
          <a:stretch>
            <a:fillRect/>
          </a:stretch>
        </p:blipFill>
        <p:spPr>
          <a:xfrm>
            <a:off x="7084143" y="1160206"/>
            <a:ext cx="2059857" cy="3983294"/>
          </a:xfrm>
          <a:prstGeom prst="rect">
            <a:avLst/>
          </a:prstGeom>
        </p:spPr>
      </p:pic>
    </p:spTree>
    <p:extLst>
      <p:ext uri="{BB962C8B-B14F-4D97-AF65-F5344CB8AC3E}">
        <p14:creationId xmlns:p14="http://schemas.microsoft.com/office/powerpoint/2010/main" val="127892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51639" cy="641358"/>
          </a:xfrm>
        </p:spPr>
        <p:txBody>
          <a:bodyPr>
            <a:noAutofit/>
          </a:bodyPr>
          <a:lstStyle/>
          <a:p>
            <a:br>
              <a:rPr lang="ru-RU" sz="2400" b="1" dirty="0">
                <a:latin typeface="Trebuchet MS" charset="0"/>
                <a:ea typeface="Trebuchet MS" charset="0"/>
                <a:cs typeface="Trebuchet MS" charset="0"/>
              </a:rPr>
            </a:br>
            <a:r>
              <a:rPr lang="ru-RU" sz="2000" b="1" dirty="0">
                <a:latin typeface="Trebuchet MS" charset="0"/>
                <a:ea typeface="Trebuchet MS" charset="0"/>
                <a:cs typeface="Trebuchet MS" charset="0"/>
              </a:rPr>
              <a:t>ПОСТУПЛЕНИЕ В АСПИРАНТУРУ  ПО  НАПРАВЛЕНИЮ </a:t>
            </a:r>
            <a:r>
              <a:rPr lang="en-US" sz="2000" b="1" dirty="0">
                <a:latin typeface="Trebuchet MS" charset="0"/>
                <a:ea typeface="Trebuchet MS" charset="0"/>
                <a:cs typeface="Trebuchet MS" charset="0"/>
              </a:rPr>
              <a:t>3.1.12 </a:t>
            </a:r>
            <a:r>
              <a:rPr lang="ru-RU" sz="2000" b="1" dirty="0">
                <a:latin typeface="Trebuchet MS" charset="0"/>
                <a:ea typeface="Trebuchet MS" charset="0"/>
                <a:cs typeface="Trebuchet MS" charset="0"/>
              </a:rPr>
              <a:t>«</a:t>
            </a:r>
            <a:r>
              <a:rPr lang="en-US" sz="2000" b="1" dirty="0">
                <a:latin typeface="Trebuchet MS" charset="0"/>
                <a:ea typeface="Trebuchet MS" charset="0"/>
                <a:cs typeface="Trebuchet MS" charset="0"/>
              </a:rPr>
              <a:t>АНЕСТЕЗИОЛОГИЯ И РЕАНИМАТОЛОГИЯ</a:t>
            </a:r>
            <a:r>
              <a:rPr lang="ru-RU" sz="2000" b="1" dirty="0">
                <a:latin typeface="Trebuchet MS" charset="0"/>
                <a:ea typeface="Trebuchet MS" charset="0"/>
                <a:cs typeface="Trebuchet MS" charset="0"/>
              </a:rPr>
              <a:t>» </a:t>
            </a:r>
          </a:p>
        </p:txBody>
      </p:sp>
      <p:sp>
        <p:nvSpPr>
          <p:cNvPr id="3" name="Объект 2"/>
          <p:cNvSpPr>
            <a:spLocks noGrp="1"/>
          </p:cNvSpPr>
          <p:nvPr>
            <p:ph idx="1"/>
          </p:nvPr>
        </p:nvSpPr>
        <p:spPr>
          <a:xfrm>
            <a:off x="75586" y="1390793"/>
            <a:ext cx="6818671" cy="3193154"/>
          </a:xfrm>
        </p:spPr>
        <p:txBody>
          <a:bodyPr>
            <a:noAutofit/>
          </a:bodyPr>
          <a:lstStyle/>
          <a:p>
            <a:endParaRPr lang="ru-RU" sz="1600" dirty="0">
              <a:latin typeface="Trebuchet MS" charset="0"/>
              <a:ea typeface="Trebuchet MS" charset="0"/>
              <a:cs typeface="Trebuchet MS" charset="0"/>
            </a:endParaRPr>
          </a:p>
          <a:p>
            <a:pPr marL="0" indent="0">
              <a:buNone/>
            </a:pPr>
            <a:r>
              <a:rPr lang="ru-RU" sz="1600" dirty="0">
                <a:latin typeface="Trebuchet MS" charset="0"/>
                <a:ea typeface="Trebuchet MS" charset="0"/>
                <a:cs typeface="Trebuchet MS" charset="0"/>
              </a:rPr>
              <a:t> </a:t>
            </a:r>
            <a:r>
              <a:rPr lang="ru-RU" sz="1800" b="1" u="sng" dirty="0">
                <a:latin typeface="Trebuchet MS" charset="0"/>
                <a:ea typeface="Trebuchet MS" charset="0"/>
                <a:cs typeface="Trebuchet MS" charset="0"/>
              </a:rPr>
              <a:t>вопросы представлены по следующим темам: </a:t>
            </a:r>
          </a:p>
          <a:p>
            <a:pPr marL="342900" marR="0" lvl="0" indent="-342900" algn="just">
              <a:lnSpc>
                <a:spcPct val="107000"/>
              </a:lnSpc>
              <a:spcBef>
                <a:spcPts val="0"/>
              </a:spcBef>
              <a:spcAft>
                <a:spcPts val="800"/>
              </a:spcAft>
              <a:buFont typeface="Symbol" panose="05050102010706020507" pitchFamily="18"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Общая реаниматология: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современные представления о восстановлении функции систем жизнеобеспечения, сердечно-легочно-мозговая  реанимация, современные представления о воостановлении функции систем жизнеобеспечения, современный мониторинг жизненноважных функций, постреанимационная болезнь, кранио-церебральная гипотермия, сердечно-легочно-мозговая  реанимация, алгоритм сердечно-легочной реанимации.</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600" b="1" dirty="0">
              <a:latin typeface="Trebuchet MS" charset="0"/>
              <a:ea typeface="Trebuchet MS" charset="0"/>
              <a:cs typeface="Trebuchet MS"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65" y="135072"/>
            <a:ext cx="2854329" cy="440040"/>
          </a:xfrm>
          <a:prstGeom prst="rect">
            <a:avLst/>
          </a:prstGeom>
        </p:spPr>
      </p:pic>
      <p:pic>
        <p:nvPicPr>
          <p:cNvPr id="5" name="Изображение 4"/>
          <p:cNvPicPr>
            <a:picLocks noChangeAspect="1"/>
          </p:cNvPicPr>
          <p:nvPr/>
        </p:nvPicPr>
        <p:blipFill>
          <a:blip r:embed="rId3"/>
          <a:stretch>
            <a:fillRect/>
          </a:stretch>
        </p:blipFill>
        <p:spPr>
          <a:xfrm>
            <a:off x="7084143" y="1160206"/>
            <a:ext cx="2059857" cy="3983294"/>
          </a:xfrm>
          <a:prstGeom prst="rect">
            <a:avLst/>
          </a:prstGeom>
        </p:spPr>
      </p:pic>
    </p:spTree>
    <p:extLst>
      <p:ext uri="{BB962C8B-B14F-4D97-AF65-F5344CB8AC3E}">
        <p14:creationId xmlns:p14="http://schemas.microsoft.com/office/powerpoint/2010/main" val="235375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51639" cy="641358"/>
          </a:xfrm>
        </p:spPr>
        <p:txBody>
          <a:bodyPr>
            <a:noAutofit/>
          </a:bodyPr>
          <a:lstStyle/>
          <a:p>
            <a:br>
              <a:rPr lang="ru-RU" sz="2400" b="1" dirty="0">
                <a:latin typeface="Trebuchet MS" charset="0"/>
                <a:ea typeface="Trebuchet MS" charset="0"/>
                <a:cs typeface="Trebuchet MS" charset="0"/>
              </a:rPr>
            </a:br>
            <a:r>
              <a:rPr lang="ru-RU" sz="2000" b="1" dirty="0">
                <a:latin typeface="Trebuchet MS" charset="0"/>
                <a:ea typeface="Trebuchet MS" charset="0"/>
                <a:cs typeface="Trebuchet MS" charset="0"/>
              </a:rPr>
              <a:t>ПОСТУПЛЕНИЕ В АСПИРАНТУРУ  ПО  НАПРАВЛЕНИЮ </a:t>
            </a:r>
            <a:r>
              <a:rPr lang="en-US" sz="2000" b="1" dirty="0">
                <a:latin typeface="Trebuchet MS" charset="0"/>
                <a:ea typeface="Trebuchet MS" charset="0"/>
                <a:cs typeface="Trebuchet MS" charset="0"/>
              </a:rPr>
              <a:t>3.1.12 </a:t>
            </a:r>
            <a:r>
              <a:rPr lang="ru-RU" sz="2000" b="1" dirty="0">
                <a:latin typeface="Trebuchet MS" charset="0"/>
                <a:ea typeface="Trebuchet MS" charset="0"/>
                <a:cs typeface="Trebuchet MS" charset="0"/>
              </a:rPr>
              <a:t>«</a:t>
            </a:r>
            <a:r>
              <a:rPr lang="en-US" sz="2000" b="1" dirty="0">
                <a:latin typeface="Trebuchet MS" charset="0"/>
                <a:ea typeface="Trebuchet MS" charset="0"/>
                <a:cs typeface="Trebuchet MS" charset="0"/>
              </a:rPr>
              <a:t>АНЕСТЕЗИОЛОГИЯ И РЕАНИМАТОЛОГИЯ</a:t>
            </a:r>
            <a:r>
              <a:rPr lang="ru-RU" sz="2000" b="1" dirty="0">
                <a:latin typeface="Trebuchet MS" charset="0"/>
                <a:ea typeface="Trebuchet MS" charset="0"/>
                <a:cs typeface="Trebuchet MS" charset="0"/>
              </a:rPr>
              <a:t>» </a:t>
            </a:r>
          </a:p>
        </p:txBody>
      </p:sp>
      <p:sp>
        <p:nvSpPr>
          <p:cNvPr id="3" name="Объект 2"/>
          <p:cNvSpPr>
            <a:spLocks noGrp="1"/>
          </p:cNvSpPr>
          <p:nvPr>
            <p:ph idx="1"/>
          </p:nvPr>
        </p:nvSpPr>
        <p:spPr>
          <a:xfrm>
            <a:off x="75586" y="1390793"/>
            <a:ext cx="6818671" cy="3193154"/>
          </a:xfrm>
        </p:spPr>
        <p:txBody>
          <a:bodyPr>
            <a:noAutofit/>
          </a:bodyPr>
          <a:lstStyle/>
          <a:p>
            <a:endParaRPr lang="ru-RU" sz="1600" dirty="0">
              <a:latin typeface="Trebuchet MS" charset="0"/>
              <a:ea typeface="Trebuchet MS" charset="0"/>
              <a:cs typeface="Trebuchet MS" charset="0"/>
            </a:endParaRPr>
          </a:p>
          <a:p>
            <a:pPr marL="0" indent="0">
              <a:buNone/>
            </a:pPr>
            <a:r>
              <a:rPr lang="ru-RU" sz="1600" dirty="0">
                <a:latin typeface="Trebuchet MS" charset="0"/>
                <a:ea typeface="Trebuchet MS" charset="0"/>
                <a:cs typeface="Trebuchet MS" charset="0"/>
              </a:rPr>
              <a:t> </a:t>
            </a:r>
            <a:r>
              <a:rPr lang="ru-RU" sz="1800" b="1" u="sng" dirty="0">
                <a:latin typeface="Trebuchet MS" charset="0"/>
                <a:ea typeface="Trebuchet MS" charset="0"/>
                <a:cs typeface="Trebuchet MS" charset="0"/>
              </a:rPr>
              <a:t>Вопросы представлены по следующим темам: </a:t>
            </a:r>
          </a:p>
          <a:p>
            <a:pPr marL="342900" marR="0" lvl="0" indent="-342900" algn="just">
              <a:lnSpc>
                <a:spcPct val="107000"/>
              </a:lnSpc>
              <a:spcBef>
                <a:spcPts val="0"/>
              </a:spcBef>
              <a:spcAft>
                <a:spcPts val="800"/>
              </a:spcAft>
              <a:buFont typeface="Symbol" panose="05050102010706020507" pitchFamily="18" charset="2"/>
              <a:buChar cha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Интенсивная терапия: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гомеостаз, инфузионно-трансфузионная терапия, острая сердечно-сосудистая недостаточность, острая дыхательная недостаточность, критические формы нарушения сознания, сепсис, нутритивная подержка,  полиорганная недостаточность, гомеостаз, этиология и патогенез нарушений кос, нарушения баланса воды и электролитов, дегидратация и гипергидратация, осмолярность, коллоидно-осмотическое давление, профилактика и коррекция кос и водно-электролитных нарушений, инфузионно-трансфузионная терапия (итт), оценка волемического статуса, показания к итт, базисная и корригирующая итт, инфузионные среды нутритивная поддержка, острая сердечно-сосудистая недостаточность, патофизиология кровообращения, тэла, нарушения ритма сердца, мониторинг ссс, внутрисосудистые миниинвазивные вмешательства под контролем ro и узи, острая дыхательная недостаточность,	патофизиология дыхания, современная респираторная поддержка, острые нарушения функции цнс, кома, делирий, сепсис, септический шок, рациональная антибактериальная терапия, респираторная поддержка, коррекция иммунных нарушений, полиорганная недостаточность, острая почечная недостаточность, острая печеночная недостаточность, острая кишечная недостаточность, экстракорпоральные методы детоксикации</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600" b="1" dirty="0">
              <a:latin typeface="Trebuchet MS" charset="0"/>
              <a:ea typeface="Trebuchet MS" charset="0"/>
              <a:cs typeface="Trebuchet MS"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65" y="135072"/>
            <a:ext cx="2854329" cy="440040"/>
          </a:xfrm>
          <a:prstGeom prst="rect">
            <a:avLst/>
          </a:prstGeom>
        </p:spPr>
      </p:pic>
      <p:pic>
        <p:nvPicPr>
          <p:cNvPr id="5" name="Изображение 4"/>
          <p:cNvPicPr>
            <a:picLocks noChangeAspect="1"/>
          </p:cNvPicPr>
          <p:nvPr/>
        </p:nvPicPr>
        <p:blipFill>
          <a:blip r:embed="rId3"/>
          <a:stretch>
            <a:fillRect/>
          </a:stretch>
        </p:blipFill>
        <p:spPr>
          <a:xfrm>
            <a:off x="7084143" y="1160206"/>
            <a:ext cx="2059857" cy="3983294"/>
          </a:xfrm>
          <a:prstGeom prst="rect">
            <a:avLst/>
          </a:prstGeom>
        </p:spPr>
      </p:pic>
    </p:spTree>
    <p:extLst>
      <p:ext uri="{BB962C8B-B14F-4D97-AF65-F5344CB8AC3E}">
        <p14:creationId xmlns:p14="http://schemas.microsoft.com/office/powerpoint/2010/main" val="199058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TotalTime>
  <Words>831</Words>
  <Application>Microsoft Macintosh PowerPoint</Application>
  <PresentationFormat>On-screen Show (16:9)</PresentationFormat>
  <Paragraphs>73</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Symbol</vt:lpstr>
      <vt:lpstr>Times New Roman</vt:lpstr>
      <vt:lpstr>Trebuchet MS</vt:lpstr>
      <vt:lpstr>Office Theme</vt:lpstr>
      <vt:lpstr>PowerPoint Presentation</vt:lpstr>
      <vt:lpstr>ОБРАЗОВАТЕЛЬНАЯ ПРОГРАММА:  3.1- «КЛИНИЧЕСКАЯ МЕДИЦИНА»,  ПРОФИЛЬ 3.1.12  ««АНЕСТЕЗИОЛОГИЯ И РЕАНИМАТОЛОГИЯ »».</vt:lpstr>
      <vt:lpstr>ЦЕЛИ ОБРАЗОВАТЕЛЬОЙ  ПРОГРАММЫ  3.1- «КЛИНИЧЕСКАЯ МЕДИЦИНА»,  ПРОФИЛЬ 3.1.12««АНЕСТЕЗИОЛОГИЯ И РЕАНИМАТОЛОГИЯ »</vt:lpstr>
      <vt:lpstr>  УЧЕБНЫЙ ПРОЦЕСС</vt:lpstr>
      <vt:lpstr>  КАРЬЕРА</vt:lpstr>
      <vt:lpstr>ПОСТУПЛЕНИЕ В АСПИРАНТУРУ  ПО  НАПРАВЛЕНИЮ 3.1.12«АНЕСТЕЗИОЛОГИЯ И РЕАНИМАТОЛОГИЯ » </vt:lpstr>
      <vt:lpstr> ПОСТУПЛЕНИЕ В АСПИРАНТУРУ  ПО  НАПРАВЛЕНИЮ 3.1.12 «АНЕСТЕЗИОЛОГИЯ И РЕАНИМАТОЛОГИЯ» </vt:lpstr>
      <vt:lpstr> ПОСТУПЛЕНИЕ В АСПИРАНТУРУ  ПО  НАПРАВЛЕНИЮ 3.1.12 «АНЕСТЕЗИОЛОГИЯ И РЕАНИМАТОЛОГИЯ» </vt:lpstr>
      <vt:lpstr> ПОСТУПЛЕНИЕ В АСПИРАНТУРУ  ПО  НАПРАВЛЕНИЮ 3.1.12 «АНЕСТЕЗИОЛОГИЯ И РЕАНИМАТОЛОГИЯ»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В ДВЕ И БОЛЕЕ СТРОК</dc:title>
  <dc:creator>Непомнящий Евгений</dc:creator>
  <cp:lastModifiedBy>Рубанес Мохан</cp:lastModifiedBy>
  <cp:revision>52</cp:revision>
  <dcterms:created xsi:type="dcterms:W3CDTF">2017-01-25T11:18:17Z</dcterms:created>
  <dcterms:modified xsi:type="dcterms:W3CDTF">2022-05-31T22:09:13Z</dcterms:modified>
</cp:coreProperties>
</file>